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Bernoru" panose="020B0604020202020204" charset="0"/>
      <p:regular r:id="rId21"/>
    </p:embeddedFont>
    <p:embeddedFont>
      <p:font typeface="Gaegu Bold" panose="020B0604020202020204" charset="0"/>
      <p:regular r:id="rId22"/>
    </p:embeddedFont>
    <p:embeddedFont>
      <p:font typeface="Droid Serif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roid Serif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5" d="100"/>
          <a:sy n="75" d="100"/>
        </p:scale>
        <p:origin x="31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.sv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png>
</file>

<file path=ppt/media/image24.svg>
</file>

<file path=ppt/media/image25.png>
</file>

<file path=ppt/media/image26.png>
</file>

<file path=ppt/media/image26.svg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0.svg>
</file>

<file path=ppt/media/image31.png>
</file>

<file path=ppt/media/image32.png>
</file>

<file path=ppt/media/image32.svg>
</file>

<file path=ppt/media/image33.png>
</file>

<file path=ppt/media/image34.png>
</file>

<file path=ppt/media/image34.svg>
</file>

<file path=ppt/media/image35.png>
</file>

<file path=ppt/media/image36.png>
</file>

<file path=ppt/media/image36.svg>
</file>

<file path=ppt/media/image37.png>
</file>

<file path=ppt/media/image38.png>
</file>

<file path=ppt/media/image38.svg>
</file>

<file path=ppt/media/image39.png>
</file>

<file path=ppt/media/image4.png>
</file>

<file path=ppt/media/image4.svg>
</file>

<file path=ppt/media/image40.png>
</file>

<file path=ppt/media/image40.svg>
</file>

<file path=ppt/media/image41.png>
</file>

<file path=ppt/media/image42.png>
</file>

<file path=ppt/media/image42.svg>
</file>

<file path=ppt/media/image45.svg>
</file>

<file path=ppt/media/image47.svg>
</file>

<file path=ppt/media/image5.png>
</file>

<file path=ppt/media/image56.svg>
</file>

<file path=ppt/media/image58.svg>
</file>

<file path=ppt/media/image6.png>
</file>

<file path=ppt/media/image6.svg>
</file>

<file path=ppt/media/image60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2.svg"/><Relationship Id="rId18" Type="http://schemas.openxmlformats.org/officeDocument/2006/relationships/image" Target="../media/image9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6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5.png"/><Relationship Id="rId19" Type="http://schemas.openxmlformats.org/officeDocument/2006/relationships/image" Target="../media/image18.svg"/><Relationship Id="rId4" Type="http://schemas.openxmlformats.org/officeDocument/2006/relationships/image" Target="../media/image2.png"/><Relationship Id="rId9" Type="http://schemas.openxmlformats.org/officeDocument/2006/relationships/image" Target="../media/image8.svg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8" Type="http://schemas.openxmlformats.org/officeDocument/2006/relationships/hyperlink" Target="https://www.w3schools.com/tags/tag_td.asp" TargetMode="External"/><Relationship Id="rId3" Type="http://schemas.openxmlformats.org/officeDocument/2006/relationships/image" Target="../media/image45.svg"/><Relationship Id="rId21" Type="http://schemas.openxmlformats.org/officeDocument/2006/relationships/hyperlink" Target="https://www.w3schools.com/tags/tag_col.asp" TargetMode="External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hyperlink" Target="https://www.w3schools.com/tags/tag_tr.asp" TargetMode="External"/><Relationship Id="rId25" Type="http://schemas.openxmlformats.org/officeDocument/2006/relationships/image" Target="../media/image32.png"/><Relationship Id="rId2" Type="http://schemas.openxmlformats.org/officeDocument/2006/relationships/image" Target="../media/image24.png"/><Relationship Id="rId16" Type="http://schemas.openxmlformats.org/officeDocument/2006/relationships/hyperlink" Target="https://www.w3schools.com/tags/tag_th.asp" TargetMode="External"/><Relationship Id="rId20" Type="http://schemas.openxmlformats.org/officeDocument/2006/relationships/hyperlink" Target="https://www.w3schools.com/tags/tag_colgroup.asp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24" Type="http://schemas.openxmlformats.org/officeDocument/2006/relationships/hyperlink" Target="https://www.w3schools.com/tags/tag_tfoot.asp" TargetMode="External"/><Relationship Id="rId5" Type="http://schemas.openxmlformats.org/officeDocument/2006/relationships/image" Target="../media/image47.svg"/><Relationship Id="rId15" Type="http://schemas.openxmlformats.org/officeDocument/2006/relationships/hyperlink" Target="https://www.w3schools.com/tags/tag_table.asp" TargetMode="External"/><Relationship Id="rId23" Type="http://schemas.openxmlformats.org/officeDocument/2006/relationships/hyperlink" Target="https://www.w3schools.com/tags/tag_tbody.asp" TargetMode="External"/><Relationship Id="rId10" Type="http://schemas.openxmlformats.org/officeDocument/2006/relationships/image" Target="../media/image5.png"/><Relationship Id="rId19" Type="http://schemas.openxmlformats.org/officeDocument/2006/relationships/hyperlink" Target="https://www.w3schools.com/tags/tag_caption.asp" TargetMode="External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Relationship Id="rId22" Type="http://schemas.openxmlformats.org/officeDocument/2006/relationships/hyperlink" Target="https://www.w3schools.com/tags/tag_thead.asp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24.svg"/><Relationship Id="rId4" Type="http://schemas.openxmlformats.org/officeDocument/2006/relationships/image" Target="../media/image12.png"/><Relationship Id="rId9" Type="http://schemas.openxmlformats.org/officeDocument/2006/relationships/image" Target="../media/image30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33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34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2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28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35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8" Type="http://schemas.openxmlformats.org/officeDocument/2006/relationships/image" Target="../media/image37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36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2" Type="http://schemas.openxmlformats.org/officeDocument/2006/relationships/image" Target="../media/image24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hyperlink" Target="https://www.w3schools.com/html/html_form_input_types.asp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8" Type="http://schemas.openxmlformats.org/officeDocument/2006/relationships/image" Target="../media/image39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hyperlink" Target="https://www.w3schools.com/html/html_form_attributes.asp" TargetMode="External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0.svg"/><Relationship Id="rId3" Type="http://schemas.openxmlformats.org/officeDocument/2006/relationships/image" Target="../media/image56.svg"/><Relationship Id="rId7" Type="http://schemas.openxmlformats.org/officeDocument/2006/relationships/image" Target="../media/image58.svg"/><Relationship Id="rId12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8.svg"/><Relationship Id="rId5" Type="http://schemas.openxmlformats.org/officeDocument/2006/relationships/image" Target="../media/image38.svg"/><Relationship Id="rId15" Type="http://schemas.openxmlformats.org/officeDocument/2006/relationships/image" Target="../media/image60.svg"/><Relationship Id="rId10" Type="http://schemas.openxmlformats.org/officeDocument/2006/relationships/image" Target="../media/image4.png"/><Relationship Id="rId4" Type="http://schemas.openxmlformats.org/officeDocument/2006/relationships/image" Target="../media/image19.png"/><Relationship Id="rId9" Type="http://schemas.openxmlformats.org/officeDocument/2006/relationships/image" Target="../media/image6.svg"/><Relationship Id="rId14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2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2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0.svg"/><Relationship Id="rId18" Type="http://schemas.openxmlformats.org/officeDocument/2006/relationships/image" Target="../media/image22.png"/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12" Type="http://schemas.openxmlformats.org/officeDocument/2006/relationships/image" Target="../media/image5.png"/><Relationship Id="rId17" Type="http://schemas.openxmlformats.org/officeDocument/2006/relationships/image" Target="../media/image40.svg"/><Relationship Id="rId2" Type="http://schemas.openxmlformats.org/officeDocument/2006/relationships/image" Target="../media/image1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8.svg"/><Relationship Id="rId5" Type="http://schemas.openxmlformats.org/officeDocument/2006/relationships/image" Target="../media/image36.svg"/><Relationship Id="rId15" Type="http://schemas.openxmlformats.org/officeDocument/2006/relationships/image" Target="../media/image26.svg"/><Relationship Id="rId10" Type="http://schemas.openxmlformats.org/officeDocument/2006/relationships/image" Target="../media/image4.png"/><Relationship Id="rId19" Type="http://schemas.openxmlformats.org/officeDocument/2006/relationships/image" Target="../media/image42.svg"/><Relationship Id="rId4" Type="http://schemas.openxmlformats.org/officeDocument/2006/relationships/image" Target="../media/image18.png"/><Relationship Id="rId9" Type="http://schemas.openxmlformats.org/officeDocument/2006/relationships/image" Target="../media/image6.svg"/><Relationship Id="rId1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0.svg"/><Relationship Id="rId18" Type="http://schemas.openxmlformats.org/officeDocument/2006/relationships/image" Target="../media/image22.png"/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12" Type="http://schemas.openxmlformats.org/officeDocument/2006/relationships/image" Target="../media/image5.png"/><Relationship Id="rId17" Type="http://schemas.openxmlformats.org/officeDocument/2006/relationships/image" Target="../media/image40.svg"/><Relationship Id="rId2" Type="http://schemas.openxmlformats.org/officeDocument/2006/relationships/image" Target="../media/image17.png"/><Relationship Id="rId16" Type="http://schemas.openxmlformats.org/officeDocument/2006/relationships/image" Target="../media/image21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8.svg"/><Relationship Id="rId5" Type="http://schemas.openxmlformats.org/officeDocument/2006/relationships/image" Target="../media/image36.svg"/><Relationship Id="rId15" Type="http://schemas.openxmlformats.org/officeDocument/2006/relationships/image" Target="../media/image26.svg"/><Relationship Id="rId10" Type="http://schemas.openxmlformats.org/officeDocument/2006/relationships/image" Target="../media/image4.png"/><Relationship Id="rId19" Type="http://schemas.openxmlformats.org/officeDocument/2006/relationships/image" Target="../media/image42.svg"/><Relationship Id="rId4" Type="http://schemas.openxmlformats.org/officeDocument/2006/relationships/image" Target="../media/image18.png"/><Relationship Id="rId9" Type="http://schemas.openxmlformats.org/officeDocument/2006/relationships/image" Target="../media/image6.svg"/><Relationship Id="rId1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2.svg"/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30.svg"/><Relationship Id="rId5" Type="http://schemas.openxmlformats.org/officeDocument/2006/relationships/image" Target="../media/image24.sv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2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45.svg"/><Relationship Id="rId7" Type="http://schemas.openxmlformats.org/officeDocument/2006/relationships/image" Target="../media/image6.svg"/><Relationship Id="rId12" Type="http://schemas.openxmlformats.org/officeDocument/2006/relationships/image" Target="../media/image22.png"/><Relationship Id="rId17" Type="http://schemas.openxmlformats.org/officeDocument/2006/relationships/image" Target="../media/image28.png"/><Relationship Id="rId2" Type="http://schemas.openxmlformats.org/officeDocument/2006/relationships/image" Target="../media/image24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7.svg"/><Relationship Id="rId15" Type="http://schemas.openxmlformats.org/officeDocument/2006/relationships/image" Target="../media/image26.png"/><Relationship Id="rId10" Type="http://schemas.openxmlformats.org/officeDocument/2006/relationships/image" Target="../media/image5.png"/><Relationship Id="rId4" Type="http://schemas.openxmlformats.org/officeDocument/2006/relationships/image" Target="../media/image25.png"/><Relationship Id="rId9" Type="http://schemas.openxmlformats.org/officeDocument/2006/relationships/image" Target="../media/image8.svg"/><Relationship Id="rId14" Type="http://schemas.openxmlformats.org/officeDocument/2006/relationships/image" Target="../media/image4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3" Type="http://schemas.openxmlformats.org/officeDocument/2006/relationships/image" Target="../media/image24.png"/><Relationship Id="rId7" Type="http://schemas.openxmlformats.org/officeDocument/2006/relationships/image" Target="../media/image3.png"/><Relationship Id="rId12" Type="http://schemas.openxmlformats.org/officeDocument/2006/relationships/image" Target="../media/image10.svg"/><Relationship Id="rId17" Type="http://schemas.openxmlformats.org/officeDocument/2006/relationships/image" Target="../media/image30.png"/><Relationship Id="rId2" Type="http://schemas.openxmlformats.org/officeDocument/2006/relationships/image" Target="../media/image29.png"/><Relationship Id="rId16" Type="http://schemas.openxmlformats.org/officeDocument/2006/relationships/image" Target="../media/image30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svg"/><Relationship Id="rId11" Type="http://schemas.openxmlformats.org/officeDocument/2006/relationships/image" Target="../media/image5.png"/><Relationship Id="rId5" Type="http://schemas.openxmlformats.org/officeDocument/2006/relationships/image" Target="../media/image25.png"/><Relationship Id="rId15" Type="http://schemas.openxmlformats.org/officeDocument/2006/relationships/image" Target="../media/image26.png"/><Relationship Id="rId10" Type="http://schemas.openxmlformats.org/officeDocument/2006/relationships/image" Target="../media/image8.svg"/><Relationship Id="rId4" Type="http://schemas.openxmlformats.org/officeDocument/2006/relationships/image" Target="../media/image45.svg"/><Relationship Id="rId9" Type="http://schemas.openxmlformats.org/officeDocument/2006/relationships/image" Target="../media/image4.png"/><Relationship Id="rId14" Type="http://schemas.openxmlformats.org/officeDocument/2006/relationships/image" Target="../media/image4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hyperlink" Target="https://www.w3schools.com/tags/tag_ol.asp" TargetMode="External"/><Relationship Id="rId3" Type="http://schemas.openxmlformats.org/officeDocument/2006/relationships/image" Target="../media/image24.png"/><Relationship Id="rId21" Type="http://schemas.openxmlformats.org/officeDocument/2006/relationships/hyperlink" Target="https://www.w3schools.com/tags/tag_dt.asp" TargetMode="External"/><Relationship Id="rId7" Type="http://schemas.openxmlformats.org/officeDocument/2006/relationships/image" Target="../media/image3.png"/><Relationship Id="rId12" Type="http://schemas.openxmlformats.org/officeDocument/2006/relationships/image" Target="../media/image10.svg"/><Relationship Id="rId17" Type="http://schemas.openxmlformats.org/officeDocument/2006/relationships/hyperlink" Target="https://www.w3schools.com/tags/tag_ul.asp" TargetMode="External"/><Relationship Id="rId2" Type="http://schemas.openxmlformats.org/officeDocument/2006/relationships/image" Target="../media/image31.png"/><Relationship Id="rId16" Type="http://schemas.openxmlformats.org/officeDocument/2006/relationships/image" Target="../media/image30.svg"/><Relationship Id="rId20" Type="http://schemas.openxmlformats.org/officeDocument/2006/relationships/hyperlink" Target="https://www.w3schools.com/tags/tag_dl.asp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svg"/><Relationship Id="rId11" Type="http://schemas.openxmlformats.org/officeDocument/2006/relationships/image" Target="../media/image5.png"/><Relationship Id="rId5" Type="http://schemas.openxmlformats.org/officeDocument/2006/relationships/image" Target="../media/image25.png"/><Relationship Id="rId15" Type="http://schemas.openxmlformats.org/officeDocument/2006/relationships/image" Target="../media/image26.png"/><Relationship Id="rId10" Type="http://schemas.openxmlformats.org/officeDocument/2006/relationships/image" Target="../media/image8.svg"/><Relationship Id="rId19" Type="http://schemas.openxmlformats.org/officeDocument/2006/relationships/hyperlink" Target="https://www.w3schools.com/tags/tag_li.asp" TargetMode="External"/><Relationship Id="rId4" Type="http://schemas.openxmlformats.org/officeDocument/2006/relationships/image" Target="../media/image45.svg"/><Relationship Id="rId9" Type="http://schemas.openxmlformats.org/officeDocument/2006/relationships/image" Target="../media/image4.png"/><Relationship Id="rId14" Type="http://schemas.openxmlformats.org/officeDocument/2006/relationships/image" Target="../media/image42.svg"/><Relationship Id="rId22" Type="http://schemas.openxmlformats.org/officeDocument/2006/relationships/hyperlink" Target="https://www.w3schools.com/tags/tag_dd.as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5891828" y="-842723"/>
            <a:ext cx="4418353" cy="519250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rot="-5400000" flipV="1">
            <a:off x="-2094260" y="6350221"/>
            <a:ext cx="6319453" cy="631945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270560" y="1753532"/>
            <a:ext cx="11530906" cy="7563256"/>
            <a:chOff x="0" y="0"/>
            <a:chExt cx="17327581" cy="11365362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7264081" cy="11301862"/>
            </a:xfrm>
            <a:custGeom>
              <a:avLst/>
              <a:gdLst/>
              <a:ahLst/>
              <a:cxnLst/>
              <a:rect l="l" t="t" r="r" b="b"/>
              <a:pathLst>
                <a:path w="17264081" h="11301862">
                  <a:moveTo>
                    <a:pt x="17171372" y="11301862"/>
                  </a:moveTo>
                  <a:lnTo>
                    <a:pt x="92710" y="11301862"/>
                  </a:lnTo>
                  <a:cubicBezTo>
                    <a:pt x="41910" y="11301862"/>
                    <a:pt x="0" y="11259952"/>
                    <a:pt x="0" y="1120915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170101" y="0"/>
                  </a:lnTo>
                  <a:cubicBezTo>
                    <a:pt x="17220901" y="0"/>
                    <a:pt x="17262811" y="41910"/>
                    <a:pt x="17262811" y="92710"/>
                  </a:cubicBezTo>
                  <a:lnTo>
                    <a:pt x="17262811" y="11207883"/>
                  </a:lnTo>
                  <a:cubicBezTo>
                    <a:pt x="17264081" y="11259952"/>
                    <a:pt x="17222172" y="11301862"/>
                    <a:pt x="17171372" y="1130186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7327581" cy="11365362"/>
            </a:xfrm>
            <a:custGeom>
              <a:avLst/>
              <a:gdLst/>
              <a:ahLst/>
              <a:cxnLst/>
              <a:rect l="l" t="t" r="r" b="b"/>
              <a:pathLst>
                <a:path w="17327581" h="11365362">
                  <a:moveTo>
                    <a:pt x="17203122" y="59690"/>
                  </a:moveTo>
                  <a:cubicBezTo>
                    <a:pt x="17238681" y="59690"/>
                    <a:pt x="17267892" y="88900"/>
                    <a:pt x="17267892" y="124460"/>
                  </a:cubicBezTo>
                  <a:lnTo>
                    <a:pt x="17267892" y="11240902"/>
                  </a:lnTo>
                  <a:cubicBezTo>
                    <a:pt x="17267892" y="11276462"/>
                    <a:pt x="17238681" y="11305673"/>
                    <a:pt x="17203122" y="11305673"/>
                  </a:cubicBezTo>
                  <a:lnTo>
                    <a:pt x="124460" y="11305673"/>
                  </a:lnTo>
                  <a:cubicBezTo>
                    <a:pt x="88900" y="11305673"/>
                    <a:pt x="59690" y="11276462"/>
                    <a:pt x="59690" y="1124090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203122" y="59690"/>
                  </a:lnTo>
                  <a:moveTo>
                    <a:pt x="1720312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1240902"/>
                  </a:lnTo>
                  <a:cubicBezTo>
                    <a:pt x="0" y="11309483"/>
                    <a:pt x="55880" y="11365362"/>
                    <a:pt x="124460" y="11365362"/>
                  </a:cubicBezTo>
                  <a:lnTo>
                    <a:pt x="17203122" y="11365362"/>
                  </a:lnTo>
                  <a:cubicBezTo>
                    <a:pt x="17271701" y="11365362"/>
                    <a:pt x="17327581" y="11309483"/>
                    <a:pt x="17327581" y="11240902"/>
                  </a:cubicBezTo>
                  <a:lnTo>
                    <a:pt x="17327581" y="124460"/>
                  </a:lnTo>
                  <a:cubicBezTo>
                    <a:pt x="17327581" y="55880"/>
                    <a:pt x="17271701" y="0"/>
                    <a:pt x="17203122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3270560" y="970213"/>
            <a:ext cx="11530906" cy="1041805"/>
            <a:chOff x="0" y="0"/>
            <a:chExt cx="17327581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7264081" cy="1502029"/>
            </a:xfrm>
            <a:custGeom>
              <a:avLst/>
              <a:gdLst/>
              <a:ahLst/>
              <a:cxnLst/>
              <a:rect l="l" t="t" r="r" b="b"/>
              <a:pathLst>
                <a:path w="17264081" h="1502029">
                  <a:moveTo>
                    <a:pt x="17171372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170101" y="0"/>
                  </a:lnTo>
                  <a:cubicBezTo>
                    <a:pt x="17220901" y="0"/>
                    <a:pt x="17262811" y="41910"/>
                    <a:pt x="17262811" y="92710"/>
                  </a:cubicBezTo>
                  <a:lnTo>
                    <a:pt x="17262811" y="1408049"/>
                  </a:lnTo>
                  <a:cubicBezTo>
                    <a:pt x="17264081" y="1460119"/>
                    <a:pt x="17222172" y="1502029"/>
                    <a:pt x="17171372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7327581" cy="1565529"/>
            </a:xfrm>
            <a:custGeom>
              <a:avLst/>
              <a:gdLst/>
              <a:ahLst/>
              <a:cxnLst/>
              <a:rect l="l" t="t" r="r" b="b"/>
              <a:pathLst>
                <a:path w="17327581" h="1565529">
                  <a:moveTo>
                    <a:pt x="17203122" y="59690"/>
                  </a:moveTo>
                  <a:cubicBezTo>
                    <a:pt x="17238681" y="59690"/>
                    <a:pt x="17267892" y="88900"/>
                    <a:pt x="17267892" y="124460"/>
                  </a:cubicBezTo>
                  <a:lnTo>
                    <a:pt x="17267892" y="1441069"/>
                  </a:lnTo>
                  <a:cubicBezTo>
                    <a:pt x="17267892" y="1476629"/>
                    <a:pt x="17238681" y="1505839"/>
                    <a:pt x="17203122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203122" y="59690"/>
                  </a:lnTo>
                  <a:moveTo>
                    <a:pt x="1720312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7203122" y="1565529"/>
                  </a:lnTo>
                  <a:cubicBezTo>
                    <a:pt x="17271701" y="1565529"/>
                    <a:pt x="17327581" y="1509649"/>
                    <a:pt x="17327581" y="1441069"/>
                  </a:cubicBezTo>
                  <a:lnTo>
                    <a:pt x="17327581" y="124460"/>
                  </a:lnTo>
                  <a:cubicBezTo>
                    <a:pt x="17327581" y="55880"/>
                    <a:pt x="17271701" y="0"/>
                    <a:pt x="17203122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5584183" y="7135918"/>
            <a:ext cx="6903660" cy="1226008"/>
            <a:chOff x="0" y="0"/>
            <a:chExt cx="3100535" cy="550618"/>
          </a:xfrm>
        </p:grpSpPr>
        <p:sp>
          <p:nvSpPr>
            <p:cNvPr id="11" name="Freeform 11"/>
            <p:cNvSpPr/>
            <p:nvPr/>
          </p:nvSpPr>
          <p:spPr>
            <a:xfrm>
              <a:off x="92710" y="106680"/>
              <a:ext cx="2996396" cy="431238"/>
            </a:xfrm>
            <a:custGeom>
              <a:avLst/>
              <a:gdLst/>
              <a:ahLst/>
              <a:cxnLst/>
              <a:rect l="l" t="t" r="r" b="b"/>
              <a:pathLst>
                <a:path w="2996396" h="431238">
                  <a:moveTo>
                    <a:pt x="2969725" y="242008"/>
                  </a:moveTo>
                  <a:cubicBezTo>
                    <a:pt x="2969725" y="329638"/>
                    <a:pt x="2893525" y="400758"/>
                    <a:pt x="2812245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13225" y="431238"/>
                  </a:cubicBezTo>
                  <a:lnTo>
                    <a:pt x="2850345" y="431238"/>
                  </a:lnTo>
                  <a:cubicBezTo>
                    <a:pt x="2930355" y="431238"/>
                    <a:pt x="2996395" y="365198"/>
                    <a:pt x="2996395" y="285188"/>
                  </a:cubicBezTo>
                  <a:lnTo>
                    <a:pt x="2996395" y="95250"/>
                  </a:lnTo>
                  <a:cubicBezTo>
                    <a:pt x="2996395" y="58420"/>
                    <a:pt x="2982425" y="25400"/>
                    <a:pt x="2960835" y="0"/>
                  </a:cubicBezTo>
                  <a:cubicBezTo>
                    <a:pt x="2967185" y="16510"/>
                    <a:pt x="2969725" y="34290"/>
                    <a:pt x="2969725" y="52070"/>
                  </a:cubicBezTo>
                  <a:lnTo>
                    <a:pt x="2969725" y="242008"/>
                  </a:lnTo>
                  <a:lnTo>
                    <a:pt x="2969725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2700" y="12700"/>
              <a:ext cx="3035765" cy="482038"/>
            </a:xfrm>
            <a:custGeom>
              <a:avLst/>
              <a:gdLst/>
              <a:ahLst/>
              <a:cxnLst/>
              <a:rect l="l" t="t" r="r" b="b"/>
              <a:pathLst>
                <a:path w="3035765" h="482038">
                  <a:moveTo>
                    <a:pt x="146050" y="482038"/>
                  </a:moveTo>
                  <a:lnTo>
                    <a:pt x="2889715" y="482038"/>
                  </a:lnTo>
                  <a:cubicBezTo>
                    <a:pt x="2969726" y="482038"/>
                    <a:pt x="3035765" y="415998"/>
                    <a:pt x="3035765" y="335988"/>
                  </a:cubicBezTo>
                  <a:lnTo>
                    <a:pt x="3035765" y="146050"/>
                  </a:lnTo>
                  <a:cubicBezTo>
                    <a:pt x="3035765" y="66040"/>
                    <a:pt x="2969726" y="0"/>
                    <a:pt x="2889715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B4DA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3100536" cy="550618"/>
            </a:xfrm>
            <a:custGeom>
              <a:avLst/>
              <a:gdLst/>
              <a:ahLst/>
              <a:cxnLst/>
              <a:rect l="l" t="t" r="r" b="b"/>
              <a:pathLst>
                <a:path w="3100536" h="550618">
                  <a:moveTo>
                    <a:pt x="3037036" y="74930"/>
                  </a:moveTo>
                  <a:cubicBezTo>
                    <a:pt x="3009096" y="30480"/>
                    <a:pt x="2959565" y="0"/>
                    <a:pt x="2902415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208623" y="550618"/>
                  </a:cubicBezTo>
                  <a:lnTo>
                    <a:pt x="2941786" y="550618"/>
                  </a:lnTo>
                  <a:cubicBezTo>
                    <a:pt x="3029415" y="550618"/>
                    <a:pt x="3100536" y="479498"/>
                    <a:pt x="3100536" y="391868"/>
                  </a:cubicBezTo>
                  <a:lnTo>
                    <a:pt x="3100536" y="201930"/>
                  </a:lnTo>
                  <a:cubicBezTo>
                    <a:pt x="3100535" y="149860"/>
                    <a:pt x="3075135" y="104140"/>
                    <a:pt x="303703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2902415" y="12700"/>
                  </a:lnTo>
                  <a:cubicBezTo>
                    <a:pt x="2982426" y="12700"/>
                    <a:pt x="3048465" y="78740"/>
                    <a:pt x="3048465" y="158750"/>
                  </a:cubicBezTo>
                  <a:lnTo>
                    <a:pt x="3048465" y="348688"/>
                  </a:lnTo>
                  <a:cubicBezTo>
                    <a:pt x="3048465" y="428698"/>
                    <a:pt x="2982426" y="494738"/>
                    <a:pt x="2902415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3089105" y="391868"/>
                  </a:moveTo>
                  <a:cubicBezTo>
                    <a:pt x="3089105" y="471878"/>
                    <a:pt x="3021795" y="537918"/>
                    <a:pt x="2941786" y="537918"/>
                  </a:cubicBezTo>
                  <a:lnTo>
                    <a:pt x="208623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2903686" y="507438"/>
                  </a:lnTo>
                  <a:cubicBezTo>
                    <a:pt x="2991315" y="507438"/>
                    <a:pt x="3062436" y="436318"/>
                    <a:pt x="3062436" y="348688"/>
                  </a:cubicBezTo>
                  <a:lnTo>
                    <a:pt x="3062436" y="158750"/>
                  </a:lnTo>
                  <a:cubicBezTo>
                    <a:pt x="3062436" y="140970"/>
                    <a:pt x="3058626" y="123190"/>
                    <a:pt x="3053546" y="106680"/>
                  </a:cubicBezTo>
                  <a:cubicBezTo>
                    <a:pt x="3075136" y="132080"/>
                    <a:pt x="3089106" y="165100"/>
                    <a:pt x="3089106" y="201930"/>
                  </a:cubicBezTo>
                  <a:lnTo>
                    <a:pt x="3089106" y="391868"/>
                  </a:lnTo>
                  <a:cubicBezTo>
                    <a:pt x="3089105" y="391868"/>
                    <a:pt x="3089105" y="391868"/>
                    <a:pt x="3089105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3703843" y="1291412"/>
            <a:ext cx="405873" cy="40587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4376494" y="1291412"/>
            <a:ext cx="405873" cy="40587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5049144" y="1291412"/>
            <a:ext cx="405873" cy="405873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372858" y="6540700"/>
            <a:ext cx="1458218" cy="1190436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rcRect/>
          <a:stretch>
            <a:fillRect/>
          </a:stretch>
        </p:blipFill>
        <p:spPr>
          <a:xfrm flipH="1">
            <a:off x="13527108" y="7069777"/>
            <a:ext cx="2260520" cy="1104829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rcRect/>
          <a:stretch>
            <a:fillRect/>
          </a:stretch>
        </p:blipFill>
        <p:spPr>
          <a:xfrm>
            <a:off x="13994845" y="3522044"/>
            <a:ext cx="3361196" cy="13738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rcRect/>
          <a:stretch>
            <a:fillRect/>
          </a:stretch>
        </p:blipFill>
        <p:spPr>
          <a:xfrm flipH="1">
            <a:off x="631167" y="2757440"/>
            <a:ext cx="3096784" cy="1052906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1"/>
              </a:ext>
            </a:extLst>
          </a:blip>
          <a:srcRect/>
          <a:stretch>
            <a:fillRect/>
          </a:stretch>
        </p:blipFill>
        <p:spPr>
          <a:xfrm>
            <a:off x="2866662" y="6875483"/>
            <a:ext cx="1040118" cy="1150891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4225193" y="4282499"/>
            <a:ext cx="9621639" cy="1606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13999">
                <a:solidFill>
                  <a:srgbClr val="191919"/>
                </a:solidFill>
                <a:latin typeface="Bernoru"/>
              </a:rPr>
              <a:t>HTML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859765" y="1392749"/>
            <a:ext cx="5536136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sz="2500">
                <a:solidFill>
                  <a:srgbClr val="191919"/>
                </a:solidFill>
                <a:latin typeface="Bernoru"/>
              </a:rPr>
              <a:t>ATS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919172" y="7498551"/>
            <a:ext cx="6233681" cy="433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>
                <a:solidFill>
                  <a:srgbClr val="191919"/>
                </a:solidFill>
                <a:latin typeface="Droid Serif"/>
              </a:rPr>
              <a:t>Presented by Tú and Vỹ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101953" y="7556435"/>
            <a:ext cx="1669132" cy="336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500">
                <a:solidFill>
                  <a:srgbClr val="191919"/>
                </a:solidFill>
                <a:latin typeface="Gaegu Bold"/>
              </a:rPr>
              <a:t>Feedback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228867" y="3609405"/>
            <a:ext cx="1698569" cy="336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500">
                <a:solidFill>
                  <a:srgbClr val="191919"/>
                </a:solidFill>
                <a:latin typeface="Gaegu Bold"/>
              </a:rPr>
              <a:t>Trends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28700" y="8025387"/>
            <a:ext cx="1698569" cy="336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500">
                <a:solidFill>
                  <a:srgbClr val="191919"/>
                </a:solidFill>
                <a:latin typeface="Gaegu Bold"/>
              </a:rPr>
              <a:t>Ads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28700" y="2891460"/>
            <a:ext cx="1698569" cy="336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500">
                <a:solidFill>
                  <a:srgbClr val="191919"/>
                </a:solidFill>
                <a:latin typeface="Gaegu Bold"/>
              </a:rPr>
              <a:t>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581651"/>
            <a:ext cx="8004959" cy="8544815"/>
            <a:chOff x="0" y="0"/>
            <a:chExt cx="12029114" cy="12840360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2776860"/>
            </a:xfrm>
            <a:custGeom>
              <a:avLst/>
              <a:gdLst/>
              <a:ahLst/>
              <a:cxnLst/>
              <a:rect l="l" t="t" r="r" b="b"/>
              <a:pathLst>
                <a:path w="11965614" h="12776860">
                  <a:moveTo>
                    <a:pt x="11872904" y="12776860"/>
                  </a:moveTo>
                  <a:lnTo>
                    <a:pt x="92710" y="12776860"/>
                  </a:lnTo>
                  <a:cubicBezTo>
                    <a:pt x="41910" y="12776860"/>
                    <a:pt x="0" y="12734950"/>
                    <a:pt x="0" y="126841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2682880"/>
                  </a:lnTo>
                  <a:cubicBezTo>
                    <a:pt x="11965614" y="12734950"/>
                    <a:pt x="11923704" y="12776860"/>
                    <a:pt x="11872904" y="127768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2840360"/>
            </a:xfrm>
            <a:custGeom>
              <a:avLst/>
              <a:gdLst/>
              <a:ahLst/>
              <a:cxnLst/>
              <a:rect l="l" t="t" r="r" b="b"/>
              <a:pathLst>
                <a:path w="12029114" h="12840360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2715900"/>
                  </a:lnTo>
                  <a:cubicBezTo>
                    <a:pt x="11969424" y="12751460"/>
                    <a:pt x="11940214" y="12780670"/>
                    <a:pt x="11904654" y="12780670"/>
                  </a:cubicBezTo>
                  <a:lnTo>
                    <a:pt x="124460" y="12780670"/>
                  </a:lnTo>
                  <a:cubicBezTo>
                    <a:pt x="88900" y="12780670"/>
                    <a:pt x="59690" y="12751460"/>
                    <a:pt x="59690" y="127159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2715900"/>
                  </a:lnTo>
                  <a:cubicBezTo>
                    <a:pt x="0" y="12784480"/>
                    <a:pt x="55880" y="12840360"/>
                    <a:pt x="124460" y="12840360"/>
                  </a:cubicBezTo>
                  <a:lnTo>
                    <a:pt x="11904654" y="12840360"/>
                  </a:lnTo>
                  <a:cubicBezTo>
                    <a:pt x="11973234" y="12840360"/>
                    <a:pt x="12029114" y="12784480"/>
                    <a:pt x="12029114" y="12715900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9059321" y="3487193"/>
            <a:ext cx="3035790" cy="704312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94190" y="2484731"/>
            <a:ext cx="6649810" cy="63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TABLE ELEMENTS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869990" y="3886471"/>
            <a:ext cx="7575047" cy="461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15" tooltip="https://www.w3schools.com/tags/tag_table.asp"/>
              </a:rPr>
              <a:t>&lt;table&gt;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Defines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16" tooltip="https://www.w3schools.com/tags/tag_th.asp"/>
              </a:rPr>
              <a:t>&lt;th&gt;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Defines a header cell in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17" tooltip="https://www.w3schools.com/tags/tag_tr.asp"/>
              </a:rPr>
              <a:t>&lt;tr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&gt; Defines a row in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18" tooltip="https://www.w3schools.com/tags/tag_td.asp"/>
              </a:rPr>
              <a:t>&lt;td&gt;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Defines a cell in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19" tooltip="https://www.w3schools.com/tags/tag_caption.asp"/>
              </a:rPr>
              <a:t>&lt;caption&gt;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Defines a table caption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20" tooltip="https://www.w3schools.com/tags/tag_colgroup.asp"/>
              </a:rPr>
              <a:t>&lt;colgroup&gt;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Specifies a group of one or more columns in a table for formatting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21" tooltip="https://www.w3schools.com/tags/tag_col.asp"/>
              </a:rPr>
              <a:t>&lt;col&gt;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Specifies column properties for each column within a &lt;colgroup&gt; element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22" tooltip="https://www.w3schools.com/tags/tag_thead.asp"/>
              </a:rPr>
              <a:t>&lt;thead&gt;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Groups the header content in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23" tooltip="https://www.w3schools.com/tags/tag_tbody.asp"/>
              </a:rPr>
              <a:t>&lt;tbody&gt;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Groups the body content in a table</a:t>
            </a:r>
          </a:p>
          <a:p>
            <a:pPr marL="476415" lvl="1" indent="-238207">
              <a:lnSpc>
                <a:spcPts val="2868"/>
              </a:lnSpc>
              <a:buFont typeface="Arial"/>
              <a:buChar char="•"/>
            </a:pPr>
            <a:r>
              <a:rPr lang="en-US" sz="2206">
                <a:solidFill>
                  <a:srgbClr val="191919"/>
                </a:solidFill>
                <a:latin typeface="Droid Serif"/>
                <a:hlinkClick r:id="rId24" tooltip="https://www.w3schools.com/tags/tag_tfoot.asp"/>
              </a:rPr>
              <a:t>&lt;tfoot&gt;</a:t>
            </a:r>
            <a:r>
              <a:rPr lang="en-US" sz="2206">
                <a:solidFill>
                  <a:srgbClr val="191919"/>
                </a:solidFill>
                <a:latin typeface="Droid Serif"/>
              </a:rPr>
              <a:t> Groups the footer content in a table</a:t>
            </a:r>
          </a:p>
          <a:p>
            <a:pPr>
              <a:lnSpc>
                <a:spcPts val="2868"/>
              </a:lnSpc>
            </a:pPr>
            <a:endParaRPr lang="en-US" sz="2206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1658470" y="3274116"/>
            <a:ext cx="5048618" cy="62889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A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4844385" flipV="1">
            <a:off x="15372280" y="5412109"/>
            <a:ext cx="5583216" cy="656147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820854" y="-1896928"/>
            <a:ext cx="4952166" cy="41148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25115" y="4593194"/>
            <a:ext cx="6710068" cy="1945082"/>
            <a:chOff x="0" y="0"/>
            <a:chExt cx="10472218" cy="303563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9255832" y="4593194"/>
            <a:ext cx="6710068" cy="1945082"/>
            <a:chOff x="0" y="0"/>
            <a:chExt cx="10472218" cy="3035636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4070453" y="4092021"/>
            <a:ext cx="3667436" cy="1075716"/>
            <a:chOff x="0" y="0"/>
            <a:chExt cx="1877221" cy="550618"/>
          </a:xfrm>
        </p:grpSpPr>
        <p:sp>
          <p:nvSpPr>
            <p:cNvPr id="11" name="Freeform 11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B4DA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122971" y="4092021"/>
            <a:ext cx="3023836" cy="1075716"/>
            <a:chOff x="0" y="0"/>
            <a:chExt cx="1547786" cy="550618"/>
          </a:xfrm>
        </p:grpSpPr>
        <p:sp>
          <p:nvSpPr>
            <p:cNvPr id="15" name="Freeform 1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AE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4640098" y="1009618"/>
            <a:ext cx="10810681" cy="1831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8499">
                <a:solidFill>
                  <a:srgbClr val="191919"/>
                </a:solidFill>
                <a:latin typeface="Bernoru"/>
              </a:rPr>
              <a:t>HTML ATTRIBUTES</a:t>
            </a:r>
          </a:p>
          <a:p>
            <a:pPr algn="ctr">
              <a:lnSpc>
                <a:spcPts val="6799"/>
              </a:lnSpc>
            </a:pPr>
            <a:endParaRPr lang="en-US" sz="8499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246608" y="4309890"/>
            <a:ext cx="3315127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ATTRIBUTE SYNTAX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27845" y="4309890"/>
            <a:ext cx="2414087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COMMON ATTRIBUTES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9492482" y="4788491"/>
            <a:ext cx="1560161" cy="1554488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812878" y="4960009"/>
            <a:ext cx="1483961" cy="121145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639651" y="2649780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608568" y="2804767"/>
            <a:ext cx="6298353" cy="538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0"/>
              </a:lnSpc>
            </a:pPr>
            <a:r>
              <a:rPr lang="en-US" sz="4600">
                <a:solidFill>
                  <a:srgbClr val="191919"/>
                </a:solidFill>
                <a:latin typeface="Bernoru"/>
              </a:rPr>
              <a:t>ATTRIBUTE SYNTAX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40220" y="4601270"/>
            <a:ext cx="7834587" cy="205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examples: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&lt;a href="https://www.youtube.com"&gt;YOUTUBE&lt;/a&gt;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671169" y="3233697"/>
            <a:ext cx="5035919" cy="34066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3598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492881" y="3363697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608568" y="2500920"/>
            <a:ext cx="6298353" cy="118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COMMON ATTRIBUTES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60968" y="3044471"/>
            <a:ext cx="4858851" cy="5438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24"/>
              </a:lnSpc>
            </a:pPr>
            <a:endParaRPr/>
          </a:p>
          <a:p>
            <a:pPr>
              <a:lnSpc>
                <a:spcPts val="2924"/>
              </a:lnSpc>
            </a:pPr>
            <a:endParaRPr/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href 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of &lt;a&gt;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src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of &lt;img&gt;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width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and </a:t>
            </a:r>
            <a:r>
              <a:rPr lang="en-US" sz="2249">
                <a:solidFill>
                  <a:srgbClr val="191919"/>
                </a:solidFill>
                <a:latin typeface="Droid Serif Bold"/>
              </a:rPr>
              <a:t>height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of &lt;img&gt;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alt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of &lt;img&gt;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style 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 Bold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lang </a:t>
            </a:r>
            <a:r>
              <a:rPr lang="en-US" sz="2249">
                <a:solidFill>
                  <a:srgbClr val="191919"/>
                </a:solidFill>
                <a:latin typeface="Droid Serif"/>
              </a:rPr>
              <a:t>of &lt;html&gt;</a:t>
            </a:r>
          </a:p>
          <a:p>
            <a:pPr>
              <a:lnSpc>
                <a:spcPts val="2924"/>
              </a:lnSpc>
            </a:pPr>
            <a:endParaRPr lang="en-US" sz="224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924"/>
              </a:lnSpc>
            </a:pPr>
            <a:r>
              <a:rPr lang="en-US" sz="2249">
                <a:solidFill>
                  <a:srgbClr val="191919"/>
                </a:solidFill>
                <a:latin typeface="Droid Serif Bold"/>
              </a:rPr>
              <a:t>title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703008" y="3243582"/>
            <a:ext cx="5004080" cy="31844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A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4844385" flipV="1">
            <a:off x="15372280" y="5412109"/>
            <a:ext cx="5583216" cy="656147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820854" y="-1896928"/>
            <a:ext cx="4952166" cy="41148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54633" y="2569832"/>
            <a:ext cx="6710068" cy="1945082"/>
            <a:chOff x="0" y="0"/>
            <a:chExt cx="10472218" cy="303563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9285350" y="5777300"/>
            <a:ext cx="6710068" cy="1945082"/>
            <a:chOff x="0" y="0"/>
            <a:chExt cx="10472218" cy="3035636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285350" y="2569832"/>
            <a:ext cx="6710068" cy="1945082"/>
            <a:chOff x="0" y="0"/>
            <a:chExt cx="10472218" cy="3035636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554633" y="5777300"/>
            <a:ext cx="6710068" cy="1945082"/>
            <a:chOff x="0" y="0"/>
            <a:chExt cx="10472218" cy="3035636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4099971" y="2068659"/>
            <a:ext cx="3667436" cy="1075716"/>
            <a:chOff x="0" y="0"/>
            <a:chExt cx="1877221" cy="550618"/>
          </a:xfrm>
        </p:grpSpPr>
        <p:sp>
          <p:nvSpPr>
            <p:cNvPr id="17" name="Freeform 17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B4DA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1830688" y="5276127"/>
            <a:ext cx="3667436" cy="1075716"/>
            <a:chOff x="0" y="0"/>
            <a:chExt cx="1877221" cy="550618"/>
          </a:xfrm>
        </p:grpSpPr>
        <p:sp>
          <p:nvSpPr>
            <p:cNvPr id="21" name="Freeform 21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152488" y="2068659"/>
            <a:ext cx="3023836" cy="1075716"/>
            <a:chOff x="0" y="0"/>
            <a:chExt cx="1547786" cy="550618"/>
          </a:xfrm>
        </p:grpSpPr>
        <p:sp>
          <p:nvSpPr>
            <p:cNvPr id="25" name="Freeform 2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AED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4421771" y="5276127"/>
            <a:ext cx="3023836" cy="1075716"/>
            <a:chOff x="0" y="0"/>
            <a:chExt cx="1547786" cy="550618"/>
          </a:xfrm>
        </p:grpSpPr>
        <p:sp>
          <p:nvSpPr>
            <p:cNvPr id="29" name="Freeform 29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3924809" y="798660"/>
            <a:ext cx="10176044" cy="974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8499">
                <a:solidFill>
                  <a:srgbClr val="191919"/>
                </a:solidFill>
                <a:latin typeface="Bernoru"/>
              </a:rPr>
              <a:t>HTML FORM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276126" y="2286528"/>
            <a:ext cx="3315127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FORM ATTRIBUTES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152488" y="5493995"/>
            <a:ext cx="3023836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INPUT ATTRIBUTES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457363" y="2286528"/>
            <a:ext cx="2414087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FORM ELEMENTS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4726646" y="5493995"/>
            <a:ext cx="2414087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INPUT TYPES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9522000" y="2765129"/>
            <a:ext cx="1560161" cy="1554488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9727664" y="5911348"/>
            <a:ext cx="1354498" cy="1565071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842396" y="2936647"/>
            <a:ext cx="1483961" cy="1211452"/>
          </a:xfrm>
          <a:prstGeom prst="rect">
            <a:avLst/>
          </a:prstGeom>
        </p:spPr>
      </p:pic>
      <p:pic>
        <p:nvPicPr>
          <p:cNvPr id="40" name="Picture 4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795686" y="5976612"/>
            <a:ext cx="1559285" cy="1434542"/>
          </a:xfrm>
          <a:prstGeom prst="rect">
            <a:avLst/>
          </a:prstGeom>
        </p:spPr>
      </p:pic>
      <p:grpSp>
        <p:nvGrpSpPr>
          <p:cNvPr id="41" name="Group 41"/>
          <p:cNvGrpSpPr/>
          <p:nvPr/>
        </p:nvGrpSpPr>
        <p:grpSpPr>
          <a:xfrm>
            <a:off x="5442421" y="8256684"/>
            <a:ext cx="6710068" cy="1945082"/>
            <a:chOff x="0" y="0"/>
            <a:chExt cx="10472218" cy="3035636"/>
          </a:xfrm>
        </p:grpSpPr>
        <p:sp>
          <p:nvSpPr>
            <p:cNvPr id="42" name="Freeform 42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8309559" y="7755511"/>
            <a:ext cx="3023836" cy="1075716"/>
            <a:chOff x="0" y="0"/>
            <a:chExt cx="1547786" cy="550618"/>
          </a:xfrm>
        </p:grpSpPr>
        <p:sp>
          <p:nvSpPr>
            <p:cNvPr id="45" name="Freeform 4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8368183" y="7830967"/>
            <a:ext cx="2718961" cy="89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6"/>
              </a:lnSpc>
            </a:pPr>
            <a:r>
              <a:rPr lang="en-US" sz="2396">
                <a:solidFill>
                  <a:srgbClr val="191919"/>
                </a:solidFill>
                <a:latin typeface="Bernoru"/>
              </a:rPr>
              <a:t>HTML INPUT FORM ATTRIBUTE</a:t>
            </a:r>
          </a:p>
        </p:txBody>
      </p:sp>
      <p:pic>
        <p:nvPicPr>
          <p:cNvPr id="49" name="Picture 4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5683474" y="8455997"/>
            <a:ext cx="1559285" cy="14345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258218" y="3311916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08543" y="2370026"/>
            <a:ext cx="6298353" cy="118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HTML FORM ATTRIBUTES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40220" y="3716227"/>
            <a:ext cx="7834587" cy="451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endParaRPr/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action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 defines the action to be performed when the form is submitted.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method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 specifies the HTTP method to be used when submitting the form data.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 Bold"/>
              </a:rPr>
              <a:t>Tip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: Always use POST if the form data contains sensitive or personal information!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658470" y="3234014"/>
            <a:ext cx="5048618" cy="21380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443412" y="3156818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7"/>
          <a:srcRect t="2678"/>
          <a:stretch>
            <a:fillRect/>
          </a:stretch>
        </p:blipFill>
        <p:spPr>
          <a:xfrm>
            <a:off x="1963484" y="3839349"/>
            <a:ext cx="7388059" cy="4622231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2408543" y="1908094"/>
            <a:ext cx="6298353" cy="1736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endParaRPr/>
          </a:p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HTML FORM ELEMENTS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650041" y="3273276"/>
            <a:ext cx="5048618" cy="30388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510197" y="3103161"/>
            <a:ext cx="3035790" cy="704312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08543" y="2184319"/>
            <a:ext cx="6298353" cy="118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HTML INPUT TYPES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40220" y="3184354"/>
            <a:ext cx="7834587" cy="6969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endParaRPr/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There are many html input types, such as: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 &lt;input type="button"&gt;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&lt;input type="text"&gt;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&lt;input type="checkbox"&gt;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&lt;input type="file"&gt;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&lt;input type="password"&gt;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&lt;input type="submit"&gt;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...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ref: </a:t>
            </a:r>
            <a:r>
              <a:rPr lang="en-US" sz="2499">
                <a:solidFill>
                  <a:srgbClr val="191919"/>
                </a:solidFill>
                <a:latin typeface="Droid Serif"/>
                <a:hlinkClick r:id="rId15" tooltip="https://www.w3schools.com/html/html_form_input_types.asp"/>
              </a:rPr>
              <a:t>HTML Input Types (w3schools.com)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  <a:hlinkClick r:id="rId15" tooltip="https://www.w3schools.com/html/html_form_input_types.asp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  <a:hlinkClick r:id="rId15" tooltip="https://www.w3schools.com/html/html_form_input_types.asp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658470" y="3286229"/>
            <a:ext cx="5069746" cy="466011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490732" y="2766845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08543" y="2184319"/>
            <a:ext cx="6298353" cy="118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HTML INPUT ATTRIBUTES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40220" y="3389142"/>
            <a:ext cx="7834587" cy="6559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endParaRPr/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Some Input attributes: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Value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readonly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disabled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size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The </a:t>
            </a:r>
            <a:r>
              <a:rPr lang="en-US" sz="2499">
                <a:solidFill>
                  <a:srgbClr val="191919"/>
                </a:solidFill>
                <a:latin typeface="Droid Serif Bold"/>
              </a:rPr>
              <a:t>placeholder </a:t>
            </a:r>
            <a:r>
              <a:rPr lang="en-US" sz="2499">
                <a:solidFill>
                  <a:srgbClr val="191919"/>
                </a:solidFill>
                <a:latin typeface="Droid Serif"/>
              </a:rPr>
              <a:t>attribute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...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ref: </a:t>
            </a:r>
            <a:r>
              <a:rPr lang="en-US" sz="2499">
                <a:solidFill>
                  <a:srgbClr val="191919"/>
                </a:solidFill>
                <a:latin typeface="Droid Serif"/>
                <a:hlinkClick r:id="rId17" tooltip="https://www.w3schools.com/html/html_form_attributes.asp"/>
              </a:rPr>
              <a:t>HTML Input Attributes (w3schools.com)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  <a:hlinkClick r:id="rId17" tooltip="https://www.w3schools.com/html/html_form_attributes.asp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  <a:hlinkClick r:id="rId17" tooltip="https://www.w3schools.com/html/html_form_attributes.asp"/>
            </a:endParaRP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 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658470" y="3235226"/>
            <a:ext cx="5048618" cy="33105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A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322570" y="7880721"/>
            <a:ext cx="5260980" cy="437139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2794838" y="-3723349"/>
            <a:ext cx="5589677" cy="558967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 rot="-5400000">
            <a:off x="14474609" y="-2302729"/>
            <a:ext cx="3965922" cy="466080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498106" y="2793954"/>
            <a:ext cx="9483528" cy="5875488"/>
            <a:chOff x="0" y="0"/>
            <a:chExt cx="14250971" cy="8829140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14187470" cy="8765640"/>
            </a:xfrm>
            <a:custGeom>
              <a:avLst/>
              <a:gdLst/>
              <a:ahLst/>
              <a:cxnLst/>
              <a:rect l="l" t="t" r="r" b="b"/>
              <a:pathLst>
                <a:path w="14187470" h="8765640">
                  <a:moveTo>
                    <a:pt x="14094761" y="8765640"/>
                  </a:moveTo>
                  <a:lnTo>
                    <a:pt x="92710" y="8765640"/>
                  </a:lnTo>
                  <a:cubicBezTo>
                    <a:pt x="41910" y="8765640"/>
                    <a:pt x="0" y="8723730"/>
                    <a:pt x="0" y="867293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4093492" y="0"/>
                  </a:lnTo>
                  <a:cubicBezTo>
                    <a:pt x="14144292" y="0"/>
                    <a:pt x="14186201" y="41910"/>
                    <a:pt x="14186201" y="92710"/>
                  </a:cubicBezTo>
                  <a:lnTo>
                    <a:pt x="14186201" y="8671661"/>
                  </a:lnTo>
                  <a:cubicBezTo>
                    <a:pt x="14187470" y="8723730"/>
                    <a:pt x="14145561" y="8765640"/>
                    <a:pt x="14094761" y="87656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4250970" cy="8829140"/>
            </a:xfrm>
            <a:custGeom>
              <a:avLst/>
              <a:gdLst/>
              <a:ahLst/>
              <a:cxnLst/>
              <a:rect l="l" t="t" r="r" b="b"/>
              <a:pathLst>
                <a:path w="14250970" h="8829140">
                  <a:moveTo>
                    <a:pt x="14126511" y="59690"/>
                  </a:moveTo>
                  <a:cubicBezTo>
                    <a:pt x="14162070" y="59690"/>
                    <a:pt x="14191281" y="88900"/>
                    <a:pt x="14191281" y="124460"/>
                  </a:cubicBezTo>
                  <a:lnTo>
                    <a:pt x="14191281" y="8704680"/>
                  </a:lnTo>
                  <a:cubicBezTo>
                    <a:pt x="14191281" y="8740240"/>
                    <a:pt x="14162070" y="8769451"/>
                    <a:pt x="14126511" y="8769451"/>
                  </a:cubicBezTo>
                  <a:lnTo>
                    <a:pt x="124460" y="8769451"/>
                  </a:lnTo>
                  <a:cubicBezTo>
                    <a:pt x="88900" y="8769451"/>
                    <a:pt x="59690" y="8740240"/>
                    <a:pt x="59690" y="870468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4126511" y="59690"/>
                  </a:lnTo>
                  <a:moveTo>
                    <a:pt x="1412651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04680"/>
                  </a:lnTo>
                  <a:cubicBezTo>
                    <a:pt x="0" y="8773261"/>
                    <a:pt x="55880" y="8829140"/>
                    <a:pt x="124460" y="8829140"/>
                  </a:cubicBezTo>
                  <a:lnTo>
                    <a:pt x="14126511" y="8829140"/>
                  </a:lnTo>
                  <a:cubicBezTo>
                    <a:pt x="14195092" y="8829140"/>
                    <a:pt x="14250970" y="8773261"/>
                    <a:pt x="14250970" y="8704680"/>
                  </a:cubicBezTo>
                  <a:lnTo>
                    <a:pt x="14250970" y="124460"/>
                  </a:lnTo>
                  <a:cubicBezTo>
                    <a:pt x="14250970" y="55880"/>
                    <a:pt x="14195092" y="0"/>
                    <a:pt x="14126511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498106" y="2010635"/>
            <a:ext cx="9483528" cy="1041805"/>
            <a:chOff x="0" y="0"/>
            <a:chExt cx="14250971" cy="1565529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14187470" cy="1502029"/>
            </a:xfrm>
            <a:custGeom>
              <a:avLst/>
              <a:gdLst/>
              <a:ahLst/>
              <a:cxnLst/>
              <a:rect l="l" t="t" r="r" b="b"/>
              <a:pathLst>
                <a:path w="14187470" h="1502029">
                  <a:moveTo>
                    <a:pt x="14094761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4093492" y="0"/>
                  </a:lnTo>
                  <a:cubicBezTo>
                    <a:pt x="14144292" y="0"/>
                    <a:pt x="14186201" y="41910"/>
                    <a:pt x="14186201" y="92710"/>
                  </a:cubicBezTo>
                  <a:lnTo>
                    <a:pt x="14186201" y="1408049"/>
                  </a:lnTo>
                  <a:cubicBezTo>
                    <a:pt x="14187470" y="1460119"/>
                    <a:pt x="14145561" y="1502029"/>
                    <a:pt x="14094761" y="1502029"/>
                  </a:cubicBezTo>
                  <a:close/>
                </a:path>
              </a:pathLst>
            </a:custGeom>
            <a:solidFill>
              <a:srgbClr val="FFFAED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4250970" cy="1565529"/>
            </a:xfrm>
            <a:custGeom>
              <a:avLst/>
              <a:gdLst/>
              <a:ahLst/>
              <a:cxnLst/>
              <a:rect l="l" t="t" r="r" b="b"/>
              <a:pathLst>
                <a:path w="14250970" h="1565529">
                  <a:moveTo>
                    <a:pt x="14126511" y="59690"/>
                  </a:moveTo>
                  <a:cubicBezTo>
                    <a:pt x="14162070" y="59690"/>
                    <a:pt x="14191281" y="88900"/>
                    <a:pt x="14191281" y="124460"/>
                  </a:cubicBezTo>
                  <a:lnTo>
                    <a:pt x="14191281" y="1441069"/>
                  </a:lnTo>
                  <a:cubicBezTo>
                    <a:pt x="14191281" y="1476629"/>
                    <a:pt x="14162070" y="1505839"/>
                    <a:pt x="14126511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4126511" y="59690"/>
                  </a:lnTo>
                  <a:moveTo>
                    <a:pt x="1412651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4126511" y="1565529"/>
                  </a:lnTo>
                  <a:cubicBezTo>
                    <a:pt x="14195092" y="1565529"/>
                    <a:pt x="14250970" y="1509649"/>
                    <a:pt x="14250970" y="1441069"/>
                  </a:cubicBezTo>
                  <a:lnTo>
                    <a:pt x="14250970" y="124460"/>
                  </a:lnTo>
                  <a:cubicBezTo>
                    <a:pt x="14250970" y="55880"/>
                    <a:pt x="14195092" y="0"/>
                    <a:pt x="14126511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957151" y="2331834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2629802" y="2331834"/>
            <a:ext cx="405873" cy="40587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3302453" y="2331834"/>
            <a:ext cx="405873" cy="405873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244288" y="4237042"/>
            <a:ext cx="7991165" cy="3387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>
                <a:solidFill>
                  <a:srgbClr val="191919"/>
                </a:solidFill>
                <a:latin typeface="Bernoru"/>
              </a:rPr>
              <a:t>THANK YOU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520697" y="2433177"/>
            <a:ext cx="4984687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sz="2500" smtClean="0">
                <a:solidFill>
                  <a:srgbClr val="191919"/>
                </a:solidFill>
                <a:latin typeface="Bernoru"/>
              </a:rPr>
              <a:t>HTML BASIC</a:t>
            </a:r>
            <a:endParaRPr lang="en-US" sz="2500" dirty="0">
              <a:solidFill>
                <a:srgbClr val="191919"/>
              </a:solidFill>
              <a:latin typeface="Bernoru"/>
            </a:endParaRP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rcRect/>
          <a:stretch>
            <a:fillRect/>
          </a:stretch>
        </p:blipFill>
        <p:spPr>
          <a:xfrm>
            <a:off x="12198429" y="3871811"/>
            <a:ext cx="7913189" cy="339278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3106400" y="4577536"/>
            <a:ext cx="5062353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latin typeface="Droid Serif"/>
              </a:rPr>
              <a:t>THANKS EVERYONE FOR JOINING THIS SEMINAR</a:t>
            </a:r>
            <a:endParaRPr lang="en-US" sz="3200" dirty="0">
              <a:solidFill>
                <a:srgbClr val="191919"/>
              </a:solidFill>
              <a:latin typeface="Droid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A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4844385" flipV="1">
            <a:off x="15372280" y="5412109"/>
            <a:ext cx="5583216" cy="656147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820854" y="-1896928"/>
            <a:ext cx="4952166" cy="41148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54633" y="2569832"/>
            <a:ext cx="6710068" cy="1945082"/>
            <a:chOff x="0" y="0"/>
            <a:chExt cx="10472218" cy="303563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9285350" y="5777300"/>
            <a:ext cx="6710068" cy="1945082"/>
            <a:chOff x="0" y="0"/>
            <a:chExt cx="10472218" cy="3035636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285350" y="2569832"/>
            <a:ext cx="6710068" cy="1945082"/>
            <a:chOff x="0" y="0"/>
            <a:chExt cx="10472218" cy="3035636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554633" y="5777300"/>
            <a:ext cx="6710068" cy="1945082"/>
            <a:chOff x="0" y="0"/>
            <a:chExt cx="10472218" cy="3035636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4099971" y="2068659"/>
            <a:ext cx="3667436" cy="1075716"/>
            <a:chOff x="0" y="0"/>
            <a:chExt cx="1877221" cy="550618"/>
          </a:xfrm>
        </p:grpSpPr>
        <p:sp>
          <p:nvSpPr>
            <p:cNvPr id="17" name="Freeform 17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B4DA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1830688" y="5276127"/>
            <a:ext cx="3667436" cy="1075716"/>
            <a:chOff x="0" y="0"/>
            <a:chExt cx="1877221" cy="550618"/>
          </a:xfrm>
        </p:grpSpPr>
        <p:sp>
          <p:nvSpPr>
            <p:cNvPr id="21" name="Freeform 21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152488" y="2068659"/>
            <a:ext cx="3023836" cy="1075716"/>
            <a:chOff x="0" y="0"/>
            <a:chExt cx="1547786" cy="550618"/>
          </a:xfrm>
        </p:grpSpPr>
        <p:sp>
          <p:nvSpPr>
            <p:cNvPr id="25" name="Freeform 2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AED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4421771" y="5276127"/>
            <a:ext cx="3023836" cy="1075716"/>
            <a:chOff x="0" y="0"/>
            <a:chExt cx="1547786" cy="550618"/>
          </a:xfrm>
        </p:grpSpPr>
        <p:sp>
          <p:nvSpPr>
            <p:cNvPr id="29" name="Freeform 29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3410279" y="811853"/>
            <a:ext cx="11461171" cy="88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0"/>
              </a:lnSpc>
            </a:pPr>
            <a:r>
              <a:rPr lang="en-US" sz="7600">
                <a:solidFill>
                  <a:srgbClr val="191919"/>
                </a:solidFill>
                <a:latin typeface="Bernoru"/>
              </a:rPr>
              <a:t>TABLE OF CONTENTS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276126" y="2568585"/>
            <a:ext cx="3315127" cy="354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INTRODUCE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152488" y="5457311"/>
            <a:ext cx="3023836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ATTRIBUTE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457363" y="2453215"/>
            <a:ext cx="2414087" cy="354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BASIC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4697084" y="5447786"/>
            <a:ext cx="2473209" cy="71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2"/>
              </a:lnSpc>
            </a:pPr>
            <a:r>
              <a:rPr lang="en-US" sz="2762">
                <a:solidFill>
                  <a:srgbClr val="191919"/>
                </a:solidFill>
                <a:latin typeface="Bernoru"/>
              </a:rPr>
              <a:t>HTML ELEMENT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9522000" y="2765129"/>
            <a:ext cx="1560161" cy="1554488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9727664" y="5911348"/>
            <a:ext cx="1354498" cy="1565071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842396" y="2936647"/>
            <a:ext cx="1483961" cy="1211452"/>
          </a:xfrm>
          <a:prstGeom prst="rect">
            <a:avLst/>
          </a:prstGeom>
        </p:spPr>
      </p:pic>
      <p:pic>
        <p:nvPicPr>
          <p:cNvPr id="40" name="Picture 4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795686" y="5976612"/>
            <a:ext cx="1559285" cy="1434542"/>
          </a:xfrm>
          <a:prstGeom prst="rect">
            <a:avLst/>
          </a:prstGeom>
        </p:spPr>
      </p:pic>
      <p:grpSp>
        <p:nvGrpSpPr>
          <p:cNvPr id="41" name="Group 41"/>
          <p:cNvGrpSpPr/>
          <p:nvPr/>
        </p:nvGrpSpPr>
        <p:grpSpPr>
          <a:xfrm>
            <a:off x="5442421" y="8256684"/>
            <a:ext cx="6710068" cy="1945082"/>
            <a:chOff x="0" y="0"/>
            <a:chExt cx="10472218" cy="3035636"/>
          </a:xfrm>
        </p:grpSpPr>
        <p:sp>
          <p:nvSpPr>
            <p:cNvPr id="42" name="Freeform 42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8309559" y="7885370"/>
            <a:ext cx="3023836" cy="1075716"/>
            <a:chOff x="0" y="0"/>
            <a:chExt cx="1547786" cy="550618"/>
          </a:xfrm>
        </p:grpSpPr>
        <p:sp>
          <p:nvSpPr>
            <p:cNvPr id="45" name="Freeform 4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8614434" y="8269926"/>
            <a:ext cx="2414087" cy="354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HTML FORM</a:t>
            </a:r>
          </a:p>
        </p:txBody>
      </p:sp>
      <p:pic>
        <p:nvPicPr>
          <p:cNvPr id="49" name="Picture 4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5683474" y="8455997"/>
            <a:ext cx="1559285" cy="14345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1021054">
            <a:off x="6532932" y="6656275"/>
            <a:ext cx="4642664" cy="54561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rot="2700000">
            <a:off x="-1898331" y="-1694477"/>
            <a:ext cx="6096625" cy="45115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5765069" y="-699194"/>
            <a:ext cx="4114800" cy="41148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9144000" y="2052358"/>
            <a:ext cx="8004959" cy="6965604"/>
            <a:chOff x="0" y="0"/>
            <a:chExt cx="12029114" cy="10467266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144000" y="1269039"/>
            <a:ext cx="8004959" cy="1041805"/>
            <a:chOff x="0" y="0"/>
            <a:chExt cx="12029114" cy="1565529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9577283" y="1590238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0249934" y="1590238"/>
            <a:ext cx="405873" cy="40587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0922585" y="1590238"/>
            <a:ext cx="405873" cy="405873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rcRect/>
          <a:stretch>
            <a:fillRect/>
          </a:stretch>
        </p:blipFill>
        <p:spPr>
          <a:xfrm>
            <a:off x="10063058" y="2461682"/>
            <a:ext cx="2433115" cy="242426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rcRect/>
          <a:stretch>
            <a:fillRect/>
          </a:stretch>
        </p:blipFill>
        <p:spPr>
          <a:xfrm rot="2130250" flipH="1">
            <a:off x="1433178" y="2706863"/>
            <a:ext cx="5313927" cy="5660641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rcRect l="33729"/>
          <a:stretch>
            <a:fillRect/>
          </a:stretch>
        </p:blipFill>
        <p:spPr>
          <a:xfrm flipH="1">
            <a:off x="6541493" y="3831482"/>
            <a:ext cx="3035790" cy="704312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2830778" y="3674953"/>
            <a:ext cx="4428522" cy="46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sz="4100">
                <a:solidFill>
                  <a:srgbClr val="191919"/>
                </a:solidFill>
                <a:latin typeface="Bernoru"/>
              </a:rPr>
              <a:t>WHAT IS HTML?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49934" y="5109311"/>
            <a:ext cx="6406255" cy="328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HTML is the standard markup language for creating Web pages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HTML describes the structure of a Web page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HTML consists of a series of elements</a:t>
            </a:r>
          </a:p>
          <a:p>
            <a:pPr marL="539749" lvl="1" indent="-269875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HTML elements tell the browser how to display the content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600712" y="6372372"/>
            <a:ext cx="2298964" cy="785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Available</a:t>
            </a:r>
          </a:p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Market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386063" y="4893628"/>
            <a:ext cx="1650448" cy="433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Introduce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582378" y="3456210"/>
            <a:ext cx="2015238" cy="785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FFFFFF"/>
                </a:solidFill>
                <a:latin typeface="Gaegu Bold"/>
              </a:rPr>
              <a:t>Potential</a:t>
            </a:r>
          </a:p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FFFFFF"/>
                </a:solidFill>
                <a:latin typeface="Gaegu Bold"/>
              </a:rPr>
              <a:t>Market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1021054">
            <a:off x="6532932" y="6656275"/>
            <a:ext cx="4642664" cy="54561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rot="2700000">
            <a:off x="-1898331" y="-1694477"/>
            <a:ext cx="6096625" cy="45115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5765069" y="-699194"/>
            <a:ext cx="4114800" cy="41148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9144000" y="2052358"/>
            <a:ext cx="8004959" cy="6965604"/>
            <a:chOff x="0" y="0"/>
            <a:chExt cx="12029114" cy="10467266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144000" y="1269039"/>
            <a:ext cx="8004959" cy="1041805"/>
            <a:chOff x="0" y="0"/>
            <a:chExt cx="12029114" cy="1565529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9577283" y="1590238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0249934" y="1590238"/>
            <a:ext cx="405873" cy="40587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0922585" y="1590238"/>
            <a:ext cx="405873" cy="405873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rcRect/>
          <a:stretch>
            <a:fillRect/>
          </a:stretch>
        </p:blipFill>
        <p:spPr>
          <a:xfrm>
            <a:off x="10063058" y="2461682"/>
            <a:ext cx="2433115" cy="2424267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7"/>
              </a:ext>
            </a:extLst>
          </a:blip>
          <a:srcRect/>
          <a:stretch>
            <a:fillRect/>
          </a:stretch>
        </p:blipFill>
        <p:spPr>
          <a:xfrm rot="2130250" flipH="1">
            <a:off x="1433178" y="2706863"/>
            <a:ext cx="5313927" cy="5660641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9"/>
              </a:ext>
            </a:extLst>
          </a:blip>
          <a:srcRect l="33729"/>
          <a:stretch>
            <a:fillRect/>
          </a:stretch>
        </p:blipFill>
        <p:spPr>
          <a:xfrm flipH="1">
            <a:off x="6541493" y="3831482"/>
            <a:ext cx="3035790" cy="704312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20"/>
          <a:srcRect/>
          <a:stretch>
            <a:fillRect/>
          </a:stretch>
        </p:blipFill>
        <p:spPr>
          <a:xfrm>
            <a:off x="10063058" y="5038349"/>
            <a:ext cx="6684037" cy="3794648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2830778" y="3674953"/>
            <a:ext cx="4428522" cy="46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0"/>
              </a:lnSpc>
            </a:pPr>
            <a:r>
              <a:rPr lang="en-US" sz="4100">
                <a:solidFill>
                  <a:srgbClr val="191919"/>
                </a:solidFill>
                <a:latin typeface="Bernoru"/>
              </a:rPr>
              <a:t>STRUCTURE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600712" y="6372372"/>
            <a:ext cx="2298964" cy="785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Available</a:t>
            </a:r>
          </a:p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Market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181569" y="5028824"/>
            <a:ext cx="1991271" cy="433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191919"/>
                </a:solidFill>
                <a:latin typeface="Gaegu Bold"/>
              </a:rPr>
              <a:t>HTML BASIC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582378" y="3456210"/>
            <a:ext cx="2015238" cy="785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FFFFFF"/>
                </a:solidFill>
                <a:latin typeface="Gaegu Bold"/>
              </a:rPr>
              <a:t>Potential</a:t>
            </a:r>
          </a:p>
          <a:p>
            <a:pPr algn="ctr">
              <a:lnSpc>
                <a:spcPts val="2799"/>
              </a:lnSpc>
            </a:pPr>
            <a:r>
              <a:rPr lang="en-US" sz="2799">
                <a:solidFill>
                  <a:srgbClr val="FFFFFF"/>
                </a:solidFill>
                <a:latin typeface="Gaegu Bold"/>
              </a:rPr>
              <a:t>Market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A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4844385" flipV="1">
            <a:off x="15372280" y="5412109"/>
            <a:ext cx="5583216" cy="656147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820854" y="-1896928"/>
            <a:ext cx="4952166" cy="41148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554633" y="2569832"/>
            <a:ext cx="6710068" cy="1945082"/>
            <a:chOff x="0" y="0"/>
            <a:chExt cx="10472218" cy="303563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9285350" y="5777300"/>
            <a:ext cx="6710068" cy="1945082"/>
            <a:chOff x="0" y="0"/>
            <a:chExt cx="10472218" cy="3035636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285350" y="2569832"/>
            <a:ext cx="6710068" cy="1945082"/>
            <a:chOff x="0" y="0"/>
            <a:chExt cx="10472218" cy="3035636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554633" y="5777300"/>
            <a:ext cx="6710068" cy="1945082"/>
            <a:chOff x="0" y="0"/>
            <a:chExt cx="10472218" cy="3035636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4099971" y="2068659"/>
            <a:ext cx="3667436" cy="1075716"/>
            <a:chOff x="0" y="0"/>
            <a:chExt cx="1877221" cy="550618"/>
          </a:xfrm>
        </p:grpSpPr>
        <p:sp>
          <p:nvSpPr>
            <p:cNvPr id="17" name="Freeform 17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B4DA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1830688" y="5276127"/>
            <a:ext cx="3667436" cy="1075716"/>
            <a:chOff x="0" y="0"/>
            <a:chExt cx="1877221" cy="550618"/>
          </a:xfrm>
        </p:grpSpPr>
        <p:sp>
          <p:nvSpPr>
            <p:cNvPr id="21" name="Freeform 21"/>
            <p:cNvSpPr/>
            <p:nvPr/>
          </p:nvSpPr>
          <p:spPr>
            <a:xfrm>
              <a:off x="92710" y="106680"/>
              <a:ext cx="1773081" cy="431238"/>
            </a:xfrm>
            <a:custGeom>
              <a:avLst/>
              <a:gdLst/>
              <a:ahLst/>
              <a:cxnLst/>
              <a:rect l="l" t="t" r="r" b="b"/>
              <a:pathLst>
                <a:path w="1773081" h="431238">
                  <a:moveTo>
                    <a:pt x="1746411" y="242008"/>
                  </a:moveTo>
                  <a:cubicBezTo>
                    <a:pt x="1746411" y="329638"/>
                    <a:pt x="1670211" y="400758"/>
                    <a:pt x="1588931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5428" y="431238"/>
                  </a:cubicBezTo>
                  <a:lnTo>
                    <a:pt x="1627031" y="431238"/>
                  </a:lnTo>
                  <a:cubicBezTo>
                    <a:pt x="1707041" y="431238"/>
                    <a:pt x="1773081" y="365198"/>
                    <a:pt x="1773081" y="285188"/>
                  </a:cubicBezTo>
                  <a:lnTo>
                    <a:pt x="1773081" y="95250"/>
                  </a:lnTo>
                  <a:cubicBezTo>
                    <a:pt x="1773081" y="58420"/>
                    <a:pt x="1759111" y="25400"/>
                    <a:pt x="1737521" y="0"/>
                  </a:cubicBezTo>
                  <a:cubicBezTo>
                    <a:pt x="1743871" y="16510"/>
                    <a:pt x="1746411" y="34290"/>
                    <a:pt x="1746411" y="52070"/>
                  </a:cubicBezTo>
                  <a:lnTo>
                    <a:pt x="1746411" y="242008"/>
                  </a:lnTo>
                  <a:lnTo>
                    <a:pt x="1746411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2700" y="12700"/>
              <a:ext cx="1812451" cy="482038"/>
            </a:xfrm>
            <a:custGeom>
              <a:avLst/>
              <a:gdLst/>
              <a:ahLst/>
              <a:cxnLst/>
              <a:rect l="l" t="t" r="r" b="b"/>
              <a:pathLst>
                <a:path w="1812451" h="482038">
                  <a:moveTo>
                    <a:pt x="146050" y="482038"/>
                  </a:moveTo>
                  <a:lnTo>
                    <a:pt x="1666401" y="482038"/>
                  </a:lnTo>
                  <a:cubicBezTo>
                    <a:pt x="1746411" y="482038"/>
                    <a:pt x="1812451" y="415998"/>
                    <a:pt x="1812451" y="335988"/>
                  </a:cubicBezTo>
                  <a:lnTo>
                    <a:pt x="1812451" y="146050"/>
                  </a:lnTo>
                  <a:cubicBezTo>
                    <a:pt x="1812451" y="66040"/>
                    <a:pt x="1746411" y="0"/>
                    <a:pt x="1666401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877221" cy="550618"/>
            </a:xfrm>
            <a:custGeom>
              <a:avLst/>
              <a:gdLst/>
              <a:ahLst/>
              <a:cxnLst/>
              <a:rect l="l" t="t" r="r" b="b"/>
              <a:pathLst>
                <a:path w="1877221" h="550618">
                  <a:moveTo>
                    <a:pt x="1813721" y="74930"/>
                  </a:moveTo>
                  <a:cubicBezTo>
                    <a:pt x="1785781" y="30480"/>
                    <a:pt x="1736251" y="0"/>
                    <a:pt x="1679101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9609" y="550618"/>
                  </a:cubicBezTo>
                  <a:lnTo>
                    <a:pt x="1718471" y="550618"/>
                  </a:lnTo>
                  <a:cubicBezTo>
                    <a:pt x="1806101" y="550618"/>
                    <a:pt x="1877221" y="479498"/>
                    <a:pt x="1877221" y="391868"/>
                  </a:cubicBezTo>
                  <a:lnTo>
                    <a:pt x="1877221" y="201930"/>
                  </a:lnTo>
                  <a:cubicBezTo>
                    <a:pt x="1877221" y="149860"/>
                    <a:pt x="1851821" y="104140"/>
                    <a:pt x="1813721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679101" y="12700"/>
                  </a:lnTo>
                  <a:cubicBezTo>
                    <a:pt x="1759111" y="12700"/>
                    <a:pt x="1825151" y="78740"/>
                    <a:pt x="1825151" y="158750"/>
                  </a:cubicBezTo>
                  <a:lnTo>
                    <a:pt x="1825151" y="348688"/>
                  </a:lnTo>
                  <a:cubicBezTo>
                    <a:pt x="1825151" y="428698"/>
                    <a:pt x="1759111" y="494738"/>
                    <a:pt x="1679101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865791" y="391868"/>
                  </a:moveTo>
                  <a:cubicBezTo>
                    <a:pt x="1865791" y="471878"/>
                    <a:pt x="1798481" y="537918"/>
                    <a:pt x="1718471" y="537918"/>
                  </a:cubicBezTo>
                  <a:lnTo>
                    <a:pt x="199609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680371" y="507438"/>
                  </a:lnTo>
                  <a:cubicBezTo>
                    <a:pt x="1768001" y="507438"/>
                    <a:pt x="1839121" y="436318"/>
                    <a:pt x="1839121" y="348688"/>
                  </a:cubicBezTo>
                  <a:lnTo>
                    <a:pt x="1839121" y="158750"/>
                  </a:lnTo>
                  <a:cubicBezTo>
                    <a:pt x="1839121" y="140970"/>
                    <a:pt x="1835311" y="123190"/>
                    <a:pt x="1830231" y="106680"/>
                  </a:cubicBezTo>
                  <a:cubicBezTo>
                    <a:pt x="1851821" y="132080"/>
                    <a:pt x="1865791" y="165100"/>
                    <a:pt x="1865791" y="201930"/>
                  </a:cubicBezTo>
                  <a:lnTo>
                    <a:pt x="1865791" y="391868"/>
                  </a:lnTo>
                  <a:cubicBezTo>
                    <a:pt x="1865791" y="391868"/>
                    <a:pt x="1865791" y="391868"/>
                    <a:pt x="1865791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152488" y="2068659"/>
            <a:ext cx="3023836" cy="1075716"/>
            <a:chOff x="0" y="0"/>
            <a:chExt cx="1547786" cy="550618"/>
          </a:xfrm>
        </p:grpSpPr>
        <p:sp>
          <p:nvSpPr>
            <p:cNvPr id="25" name="Freeform 2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AED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4421771" y="5276127"/>
            <a:ext cx="3023836" cy="1075716"/>
            <a:chOff x="0" y="0"/>
            <a:chExt cx="1547786" cy="550618"/>
          </a:xfrm>
        </p:grpSpPr>
        <p:sp>
          <p:nvSpPr>
            <p:cNvPr id="29" name="Freeform 29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4640098" y="1009618"/>
            <a:ext cx="10176044" cy="1831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8499">
                <a:solidFill>
                  <a:srgbClr val="191919"/>
                </a:solidFill>
                <a:latin typeface="Bernoru"/>
              </a:rPr>
              <a:t>HTML ELEMENTS</a:t>
            </a:r>
          </a:p>
          <a:p>
            <a:pPr algn="ctr">
              <a:lnSpc>
                <a:spcPts val="6799"/>
              </a:lnSpc>
            </a:pPr>
            <a:endParaRPr lang="en-US" sz="8499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4276126" y="2235210"/>
            <a:ext cx="3315127" cy="102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TEXT FORMATTING</a:t>
            </a:r>
          </a:p>
          <a:p>
            <a:pPr algn="ctr">
              <a:lnSpc>
                <a:spcPts val="2696"/>
              </a:lnSpc>
            </a:pPr>
            <a:endParaRPr lang="en-US" sz="2696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152488" y="5591359"/>
            <a:ext cx="3023836" cy="6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LIST ELEMENTS</a:t>
            </a:r>
          </a:p>
          <a:p>
            <a:pPr algn="ctr">
              <a:lnSpc>
                <a:spcPts val="2696"/>
              </a:lnSpc>
            </a:pPr>
            <a:endParaRPr lang="en-US" sz="2696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2457363" y="2235210"/>
            <a:ext cx="2414087" cy="102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LINK ELEMENTS</a:t>
            </a:r>
          </a:p>
          <a:p>
            <a:pPr algn="ctr">
              <a:lnSpc>
                <a:spcPts val="2696"/>
              </a:lnSpc>
            </a:pPr>
            <a:endParaRPr lang="en-US" sz="2696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4726646" y="5442677"/>
            <a:ext cx="2414087" cy="102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IMAGE ELEMENTS</a:t>
            </a:r>
          </a:p>
          <a:p>
            <a:pPr algn="ctr">
              <a:lnSpc>
                <a:spcPts val="2696"/>
              </a:lnSpc>
            </a:pPr>
            <a:endParaRPr lang="en-US" sz="2696">
              <a:solidFill>
                <a:srgbClr val="191919"/>
              </a:solidFill>
              <a:latin typeface="Bernoru"/>
            </a:endParaRP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9522000" y="2765129"/>
            <a:ext cx="1560161" cy="1554488"/>
          </a:xfrm>
          <a:prstGeom prst="rect">
            <a:avLst/>
          </a:prstGeom>
        </p:spPr>
      </p:pic>
      <p:pic>
        <p:nvPicPr>
          <p:cNvPr id="38" name="Picture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9727664" y="5911348"/>
            <a:ext cx="1354498" cy="1565071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842396" y="2936647"/>
            <a:ext cx="1483961" cy="1211452"/>
          </a:xfrm>
          <a:prstGeom prst="rect">
            <a:avLst/>
          </a:prstGeom>
        </p:spPr>
      </p:pic>
      <p:pic>
        <p:nvPicPr>
          <p:cNvPr id="40" name="Picture 4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795686" y="5976612"/>
            <a:ext cx="1559285" cy="1434542"/>
          </a:xfrm>
          <a:prstGeom prst="rect">
            <a:avLst/>
          </a:prstGeom>
        </p:spPr>
      </p:pic>
      <p:grpSp>
        <p:nvGrpSpPr>
          <p:cNvPr id="41" name="Group 41"/>
          <p:cNvGrpSpPr/>
          <p:nvPr/>
        </p:nvGrpSpPr>
        <p:grpSpPr>
          <a:xfrm>
            <a:off x="5442421" y="8256684"/>
            <a:ext cx="6710068" cy="1945082"/>
            <a:chOff x="0" y="0"/>
            <a:chExt cx="10472218" cy="3035636"/>
          </a:xfrm>
        </p:grpSpPr>
        <p:sp>
          <p:nvSpPr>
            <p:cNvPr id="42" name="Freeform 42"/>
            <p:cNvSpPr/>
            <p:nvPr/>
          </p:nvSpPr>
          <p:spPr>
            <a:xfrm>
              <a:off x="31750" y="31750"/>
              <a:ext cx="10408718" cy="2972136"/>
            </a:xfrm>
            <a:custGeom>
              <a:avLst/>
              <a:gdLst/>
              <a:ahLst/>
              <a:cxnLst/>
              <a:rect l="l" t="t" r="r" b="b"/>
              <a:pathLst>
                <a:path w="10408718" h="2972136">
                  <a:moveTo>
                    <a:pt x="10316008" y="2972136"/>
                  </a:moveTo>
                  <a:lnTo>
                    <a:pt x="92710" y="2972136"/>
                  </a:lnTo>
                  <a:cubicBezTo>
                    <a:pt x="41910" y="2972136"/>
                    <a:pt x="0" y="2930226"/>
                    <a:pt x="0" y="287942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0314739" y="0"/>
                  </a:lnTo>
                  <a:cubicBezTo>
                    <a:pt x="10365539" y="0"/>
                    <a:pt x="10407448" y="41910"/>
                    <a:pt x="10407448" y="92710"/>
                  </a:cubicBezTo>
                  <a:lnTo>
                    <a:pt x="10407448" y="2878156"/>
                  </a:lnTo>
                  <a:cubicBezTo>
                    <a:pt x="10408718" y="2930226"/>
                    <a:pt x="10366808" y="2972136"/>
                    <a:pt x="10316008" y="297213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10472218" cy="3035637"/>
            </a:xfrm>
            <a:custGeom>
              <a:avLst/>
              <a:gdLst/>
              <a:ahLst/>
              <a:cxnLst/>
              <a:rect l="l" t="t" r="r" b="b"/>
              <a:pathLst>
                <a:path w="10472218" h="3035637">
                  <a:moveTo>
                    <a:pt x="10347758" y="59690"/>
                  </a:moveTo>
                  <a:cubicBezTo>
                    <a:pt x="10383318" y="59690"/>
                    <a:pt x="10412528" y="88900"/>
                    <a:pt x="10412528" y="124460"/>
                  </a:cubicBezTo>
                  <a:lnTo>
                    <a:pt x="10412528" y="2911177"/>
                  </a:lnTo>
                  <a:cubicBezTo>
                    <a:pt x="10412528" y="2946737"/>
                    <a:pt x="10383318" y="2975946"/>
                    <a:pt x="10347758" y="2975946"/>
                  </a:cubicBezTo>
                  <a:lnTo>
                    <a:pt x="124460" y="2975946"/>
                  </a:lnTo>
                  <a:cubicBezTo>
                    <a:pt x="88900" y="2975946"/>
                    <a:pt x="59690" y="2946737"/>
                    <a:pt x="59690" y="2911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0347758" y="59690"/>
                  </a:lnTo>
                  <a:moveTo>
                    <a:pt x="1034775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11177"/>
                  </a:lnTo>
                  <a:cubicBezTo>
                    <a:pt x="0" y="2979756"/>
                    <a:pt x="55880" y="3035637"/>
                    <a:pt x="124460" y="3035637"/>
                  </a:cubicBezTo>
                  <a:lnTo>
                    <a:pt x="10347758" y="3035637"/>
                  </a:lnTo>
                  <a:cubicBezTo>
                    <a:pt x="10416339" y="3035637"/>
                    <a:pt x="10472218" y="2979756"/>
                    <a:pt x="10472218" y="2911177"/>
                  </a:cubicBezTo>
                  <a:lnTo>
                    <a:pt x="10472218" y="124460"/>
                  </a:lnTo>
                  <a:cubicBezTo>
                    <a:pt x="10472218" y="55880"/>
                    <a:pt x="10416339" y="0"/>
                    <a:pt x="1034775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8309559" y="7755511"/>
            <a:ext cx="3023836" cy="1075716"/>
            <a:chOff x="0" y="0"/>
            <a:chExt cx="1547786" cy="550618"/>
          </a:xfrm>
        </p:grpSpPr>
        <p:sp>
          <p:nvSpPr>
            <p:cNvPr id="45" name="Freeform 45"/>
            <p:cNvSpPr/>
            <p:nvPr/>
          </p:nvSpPr>
          <p:spPr>
            <a:xfrm>
              <a:off x="92710" y="106680"/>
              <a:ext cx="1443646" cy="431238"/>
            </a:xfrm>
            <a:custGeom>
              <a:avLst/>
              <a:gdLst/>
              <a:ahLst/>
              <a:cxnLst/>
              <a:rect l="l" t="t" r="r" b="b"/>
              <a:pathLst>
                <a:path w="1443646" h="431238">
                  <a:moveTo>
                    <a:pt x="1416976" y="242008"/>
                  </a:moveTo>
                  <a:cubicBezTo>
                    <a:pt x="1416976" y="329638"/>
                    <a:pt x="1340776" y="400758"/>
                    <a:pt x="1259496" y="400758"/>
                  </a:cubicBezTo>
                  <a:lnTo>
                    <a:pt x="66040" y="400758"/>
                  </a:lnTo>
                  <a:cubicBezTo>
                    <a:pt x="43180" y="400758"/>
                    <a:pt x="20320" y="395678"/>
                    <a:pt x="0" y="386788"/>
                  </a:cubicBezTo>
                  <a:cubicBezTo>
                    <a:pt x="26670" y="414728"/>
                    <a:pt x="63500" y="431238"/>
                    <a:pt x="103328" y="431238"/>
                  </a:cubicBezTo>
                  <a:lnTo>
                    <a:pt x="1297596" y="431238"/>
                  </a:lnTo>
                  <a:cubicBezTo>
                    <a:pt x="1377606" y="431238"/>
                    <a:pt x="1443646" y="365198"/>
                    <a:pt x="1443646" y="285188"/>
                  </a:cubicBezTo>
                  <a:lnTo>
                    <a:pt x="1443646" y="95250"/>
                  </a:lnTo>
                  <a:cubicBezTo>
                    <a:pt x="1443646" y="58420"/>
                    <a:pt x="1429676" y="25400"/>
                    <a:pt x="1408086" y="0"/>
                  </a:cubicBezTo>
                  <a:cubicBezTo>
                    <a:pt x="1414436" y="16510"/>
                    <a:pt x="1416976" y="34290"/>
                    <a:pt x="1416976" y="52070"/>
                  </a:cubicBezTo>
                  <a:lnTo>
                    <a:pt x="1416976" y="242008"/>
                  </a:lnTo>
                  <a:lnTo>
                    <a:pt x="1416976" y="242008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12700" y="12700"/>
              <a:ext cx="1483016" cy="482038"/>
            </a:xfrm>
            <a:custGeom>
              <a:avLst/>
              <a:gdLst/>
              <a:ahLst/>
              <a:cxnLst/>
              <a:rect l="l" t="t" r="r" b="b"/>
              <a:pathLst>
                <a:path w="1483016" h="482038">
                  <a:moveTo>
                    <a:pt x="146050" y="482038"/>
                  </a:moveTo>
                  <a:lnTo>
                    <a:pt x="1336966" y="482038"/>
                  </a:lnTo>
                  <a:cubicBezTo>
                    <a:pt x="1416976" y="482038"/>
                    <a:pt x="1483016" y="415998"/>
                    <a:pt x="1483016" y="335988"/>
                  </a:cubicBezTo>
                  <a:lnTo>
                    <a:pt x="1483016" y="146050"/>
                  </a:lnTo>
                  <a:cubicBezTo>
                    <a:pt x="1483016" y="66040"/>
                    <a:pt x="1416976" y="0"/>
                    <a:pt x="133696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335988"/>
                  </a:lnTo>
                  <a:cubicBezTo>
                    <a:pt x="0" y="417268"/>
                    <a:pt x="66040" y="482038"/>
                    <a:pt x="146050" y="482038"/>
                  </a:cubicBezTo>
                  <a:close/>
                </a:path>
              </a:pathLst>
            </a:custGeom>
            <a:solidFill>
              <a:srgbClr val="FFF0CA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1547786" cy="550618"/>
            </a:xfrm>
            <a:custGeom>
              <a:avLst/>
              <a:gdLst/>
              <a:ahLst/>
              <a:cxnLst/>
              <a:rect l="l" t="t" r="r" b="b"/>
              <a:pathLst>
                <a:path w="1547786" h="550618">
                  <a:moveTo>
                    <a:pt x="1484286" y="74930"/>
                  </a:moveTo>
                  <a:cubicBezTo>
                    <a:pt x="1456346" y="30480"/>
                    <a:pt x="1406816" y="0"/>
                    <a:pt x="134966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348688"/>
                  </a:lnTo>
                  <a:cubicBezTo>
                    <a:pt x="0" y="400758"/>
                    <a:pt x="25400" y="446478"/>
                    <a:pt x="63500" y="475688"/>
                  </a:cubicBezTo>
                  <a:cubicBezTo>
                    <a:pt x="91440" y="520138"/>
                    <a:pt x="140970" y="550618"/>
                    <a:pt x="197182" y="550618"/>
                  </a:cubicBezTo>
                  <a:lnTo>
                    <a:pt x="1389036" y="550618"/>
                  </a:lnTo>
                  <a:cubicBezTo>
                    <a:pt x="1476666" y="550618"/>
                    <a:pt x="1547786" y="479498"/>
                    <a:pt x="1547786" y="391868"/>
                  </a:cubicBezTo>
                  <a:lnTo>
                    <a:pt x="1547786" y="201930"/>
                  </a:lnTo>
                  <a:cubicBezTo>
                    <a:pt x="1547786" y="149860"/>
                    <a:pt x="1522386" y="104140"/>
                    <a:pt x="1484286" y="74930"/>
                  </a:cubicBezTo>
                  <a:close/>
                  <a:moveTo>
                    <a:pt x="12700" y="34868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349666" y="12700"/>
                  </a:lnTo>
                  <a:cubicBezTo>
                    <a:pt x="1429676" y="12700"/>
                    <a:pt x="1495716" y="78740"/>
                    <a:pt x="1495716" y="158750"/>
                  </a:cubicBezTo>
                  <a:lnTo>
                    <a:pt x="1495716" y="348688"/>
                  </a:lnTo>
                  <a:cubicBezTo>
                    <a:pt x="1495716" y="428698"/>
                    <a:pt x="1429676" y="494738"/>
                    <a:pt x="1349666" y="494738"/>
                  </a:cubicBezTo>
                  <a:lnTo>
                    <a:pt x="158750" y="494738"/>
                  </a:lnTo>
                  <a:cubicBezTo>
                    <a:pt x="78740" y="494738"/>
                    <a:pt x="12700" y="429968"/>
                    <a:pt x="12700" y="348688"/>
                  </a:cubicBezTo>
                  <a:close/>
                  <a:moveTo>
                    <a:pt x="1536356" y="391868"/>
                  </a:moveTo>
                  <a:cubicBezTo>
                    <a:pt x="1536356" y="471878"/>
                    <a:pt x="1469046" y="537918"/>
                    <a:pt x="1389036" y="537918"/>
                  </a:cubicBezTo>
                  <a:lnTo>
                    <a:pt x="197182" y="537918"/>
                  </a:lnTo>
                  <a:cubicBezTo>
                    <a:pt x="157480" y="537918"/>
                    <a:pt x="120650" y="521408"/>
                    <a:pt x="93980" y="493468"/>
                  </a:cubicBezTo>
                  <a:cubicBezTo>
                    <a:pt x="114300" y="502358"/>
                    <a:pt x="135890" y="507438"/>
                    <a:pt x="160020" y="507438"/>
                  </a:cubicBezTo>
                  <a:lnTo>
                    <a:pt x="1350936" y="507438"/>
                  </a:lnTo>
                  <a:cubicBezTo>
                    <a:pt x="1438566" y="507438"/>
                    <a:pt x="1509686" y="436318"/>
                    <a:pt x="1509686" y="348688"/>
                  </a:cubicBezTo>
                  <a:lnTo>
                    <a:pt x="1509686" y="158750"/>
                  </a:lnTo>
                  <a:cubicBezTo>
                    <a:pt x="1509686" y="140970"/>
                    <a:pt x="1505876" y="123190"/>
                    <a:pt x="1500796" y="106680"/>
                  </a:cubicBezTo>
                  <a:cubicBezTo>
                    <a:pt x="1522386" y="132080"/>
                    <a:pt x="1536356" y="165100"/>
                    <a:pt x="1536356" y="201930"/>
                  </a:cubicBezTo>
                  <a:lnTo>
                    <a:pt x="1536356" y="391868"/>
                  </a:lnTo>
                  <a:cubicBezTo>
                    <a:pt x="1536356" y="391868"/>
                    <a:pt x="1536356" y="391868"/>
                    <a:pt x="1536356" y="391868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8614434" y="7936551"/>
            <a:ext cx="2414087" cy="102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96"/>
              </a:lnSpc>
            </a:pPr>
            <a:r>
              <a:rPr lang="en-US" sz="2696">
                <a:solidFill>
                  <a:srgbClr val="191919"/>
                </a:solidFill>
                <a:latin typeface="Bernoru"/>
              </a:rPr>
              <a:t>TABLE ELEMENTS</a:t>
            </a:r>
          </a:p>
          <a:p>
            <a:pPr algn="ctr">
              <a:lnSpc>
                <a:spcPts val="2696"/>
              </a:lnSpc>
            </a:pPr>
            <a:endParaRPr lang="en-US" sz="2696">
              <a:solidFill>
                <a:srgbClr val="191919"/>
              </a:solidFill>
              <a:latin typeface="Bernoru"/>
            </a:endParaRPr>
          </a:p>
        </p:txBody>
      </p:sp>
      <p:pic>
        <p:nvPicPr>
          <p:cNvPr id="49" name="Picture 4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5683474" y="8455997"/>
            <a:ext cx="1559285" cy="14345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708069"/>
            <a:ext cx="8004959" cy="6965604"/>
            <a:chOff x="0" y="0"/>
            <a:chExt cx="12029114" cy="10467266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0403767"/>
            </a:xfrm>
            <a:custGeom>
              <a:avLst/>
              <a:gdLst/>
              <a:ahLst/>
              <a:cxnLst/>
              <a:rect l="l" t="t" r="r" b="b"/>
              <a:pathLst>
                <a:path w="11965614" h="10403767">
                  <a:moveTo>
                    <a:pt x="11872904" y="10403767"/>
                  </a:moveTo>
                  <a:lnTo>
                    <a:pt x="92710" y="10403767"/>
                  </a:lnTo>
                  <a:cubicBezTo>
                    <a:pt x="41910" y="10403767"/>
                    <a:pt x="0" y="10361857"/>
                    <a:pt x="0" y="1031105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0309786"/>
                  </a:lnTo>
                  <a:cubicBezTo>
                    <a:pt x="11965614" y="10361857"/>
                    <a:pt x="11923704" y="10403767"/>
                    <a:pt x="11872904" y="1040376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0467267"/>
            </a:xfrm>
            <a:custGeom>
              <a:avLst/>
              <a:gdLst/>
              <a:ahLst/>
              <a:cxnLst/>
              <a:rect l="l" t="t" r="r" b="b"/>
              <a:pathLst>
                <a:path w="12029114" h="10467267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0342807"/>
                  </a:lnTo>
                  <a:cubicBezTo>
                    <a:pt x="11969424" y="10378367"/>
                    <a:pt x="11940214" y="10407576"/>
                    <a:pt x="11904654" y="10407576"/>
                  </a:cubicBezTo>
                  <a:lnTo>
                    <a:pt x="124460" y="10407576"/>
                  </a:lnTo>
                  <a:cubicBezTo>
                    <a:pt x="88900" y="10407576"/>
                    <a:pt x="59690" y="10378367"/>
                    <a:pt x="59690" y="1034280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342807"/>
                  </a:lnTo>
                  <a:cubicBezTo>
                    <a:pt x="0" y="10411386"/>
                    <a:pt x="55880" y="10467267"/>
                    <a:pt x="124460" y="10467267"/>
                  </a:cubicBezTo>
                  <a:lnTo>
                    <a:pt x="11904654" y="10467267"/>
                  </a:lnTo>
                  <a:cubicBezTo>
                    <a:pt x="11973234" y="10467267"/>
                    <a:pt x="12029114" y="10411386"/>
                    <a:pt x="12029114" y="10342807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531052" y="3353825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9401246" y="8347717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760968" y="2442617"/>
            <a:ext cx="6298353" cy="228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 dirty="0">
                <a:solidFill>
                  <a:srgbClr val="191919"/>
                </a:solidFill>
                <a:latin typeface="Bernoru"/>
              </a:rPr>
              <a:t>HTML FORMATTING ELEMENTS</a:t>
            </a:r>
          </a:p>
          <a:p>
            <a:pPr>
              <a:lnSpc>
                <a:spcPts val="4400"/>
              </a:lnSpc>
            </a:pPr>
            <a:endParaRPr lang="en-US" sz="5500" dirty="0">
              <a:solidFill>
                <a:srgbClr val="191919"/>
              </a:solidFill>
              <a:latin typeface="Bernoru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760968" y="4296168"/>
            <a:ext cx="5784738" cy="451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&lt;b&gt; - Bold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&lt;strong&gt; - Important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&lt;i&gt; - Italic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&lt;em&gt; - Emphasized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&lt;mark&gt; - Marked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&lt;small&gt; - Smaller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&lt;del&gt; - Deleted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&lt;ins&gt; - Inserted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&lt;sub&gt; - Subscript text</a:t>
            </a:r>
          </a:p>
          <a:p>
            <a:pPr>
              <a:lnSpc>
                <a:spcPts val="3249"/>
              </a:lnSpc>
            </a:pPr>
            <a:r>
              <a:rPr lang="en-US" sz="2499">
                <a:solidFill>
                  <a:srgbClr val="191919"/>
                </a:solidFill>
                <a:latin typeface="Droid Serif"/>
              </a:rPr>
              <a:t>&lt;sup&gt; - Superscript text</a:t>
            </a:r>
          </a:p>
          <a:p>
            <a:pPr>
              <a:lnSpc>
                <a:spcPts val="3249"/>
              </a:lnSpc>
            </a:pPr>
            <a:endParaRPr lang="en-US" sz="2499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658470" y="3281683"/>
            <a:ext cx="5048618" cy="539199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651822"/>
            <a:ext cx="8004959" cy="8131564"/>
            <a:chOff x="0" y="0"/>
            <a:chExt cx="12029114" cy="12219363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2155863"/>
            </a:xfrm>
            <a:custGeom>
              <a:avLst/>
              <a:gdLst/>
              <a:ahLst/>
              <a:cxnLst/>
              <a:rect l="l" t="t" r="r" b="b"/>
              <a:pathLst>
                <a:path w="11965614" h="12155863">
                  <a:moveTo>
                    <a:pt x="11872904" y="12155863"/>
                  </a:moveTo>
                  <a:lnTo>
                    <a:pt x="92710" y="12155863"/>
                  </a:lnTo>
                  <a:cubicBezTo>
                    <a:pt x="41910" y="12155863"/>
                    <a:pt x="0" y="12113954"/>
                    <a:pt x="0" y="1206315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2061883"/>
                  </a:lnTo>
                  <a:cubicBezTo>
                    <a:pt x="11965614" y="12113954"/>
                    <a:pt x="11923704" y="12155863"/>
                    <a:pt x="11872904" y="1215586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2219363"/>
            </a:xfrm>
            <a:custGeom>
              <a:avLst/>
              <a:gdLst/>
              <a:ahLst/>
              <a:cxnLst/>
              <a:rect l="l" t="t" r="r" b="b"/>
              <a:pathLst>
                <a:path w="12029114" h="12219363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2094904"/>
                  </a:lnTo>
                  <a:cubicBezTo>
                    <a:pt x="11969424" y="12130463"/>
                    <a:pt x="11940214" y="12159673"/>
                    <a:pt x="11904654" y="12159673"/>
                  </a:cubicBezTo>
                  <a:lnTo>
                    <a:pt x="124460" y="12159673"/>
                  </a:lnTo>
                  <a:cubicBezTo>
                    <a:pt x="88900" y="12159673"/>
                    <a:pt x="59690" y="12130463"/>
                    <a:pt x="59690" y="1209490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2094904"/>
                  </a:lnTo>
                  <a:cubicBezTo>
                    <a:pt x="0" y="12163484"/>
                    <a:pt x="55880" y="12219363"/>
                    <a:pt x="124460" y="12219363"/>
                  </a:cubicBezTo>
                  <a:lnTo>
                    <a:pt x="11904654" y="12219363"/>
                  </a:lnTo>
                  <a:cubicBezTo>
                    <a:pt x="11973234" y="12219363"/>
                    <a:pt x="12029114" y="12163484"/>
                    <a:pt x="12029114" y="12094904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165362" y="3522430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94190" y="2484731"/>
            <a:ext cx="6298353" cy="63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LINK ELEMENTS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60968" y="3363155"/>
            <a:ext cx="5509579" cy="72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23"/>
              </a:lnSpc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 - &lt;a&gt; element: to define a link</a:t>
            </a:r>
          </a:p>
          <a:p>
            <a:pPr>
              <a:lnSpc>
                <a:spcPts val="2723"/>
              </a:lnSpc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 - href attribute to define the link            - address (absolute &amp; relative</a:t>
            </a:r>
            <a:r>
              <a:rPr lang="en-US" sz="2095" dirty="0" smtClean="0">
                <a:solidFill>
                  <a:srgbClr val="191919"/>
                </a:solidFill>
                <a:latin typeface="Droid Serif"/>
              </a:rPr>
              <a:t>)</a:t>
            </a: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- target attribute to define where to open the linked document: </a:t>
            </a:r>
          </a:p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_self (default): Opens the document in the same window/tab as it was clicked</a:t>
            </a:r>
          </a:p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_blank - Opens the document in a new window or </a:t>
            </a:r>
            <a:r>
              <a:rPr lang="en-US" sz="2095" dirty="0" smtClean="0">
                <a:solidFill>
                  <a:srgbClr val="191919"/>
                </a:solidFill>
                <a:latin typeface="Droid Serif"/>
              </a:rPr>
              <a:t>tab</a:t>
            </a:r>
          </a:p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 dirty="0" smtClean="0">
                <a:solidFill>
                  <a:srgbClr val="191919"/>
                </a:solidFill>
                <a:latin typeface="Droid Serif"/>
              </a:rPr>
              <a:t>- </a:t>
            </a:r>
            <a:r>
              <a:rPr lang="en-US" sz="2095" dirty="0">
                <a:solidFill>
                  <a:srgbClr val="191919"/>
                </a:solidFill>
                <a:latin typeface="Droid Serif"/>
              </a:rPr>
              <a:t>&lt;img&gt; element (inside &lt;a&gt;) to use an image as a </a:t>
            </a:r>
            <a:r>
              <a:rPr lang="en-US" sz="2095" dirty="0" smtClean="0">
                <a:solidFill>
                  <a:srgbClr val="191919"/>
                </a:solidFill>
                <a:latin typeface="Droid Serif"/>
              </a:rPr>
              <a:t>link</a:t>
            </a:r>
          </a:p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r>
              <a:rPr lang="en-US" sz="2095" dirty="0">
                <a:solidFill>
                  <a:srgbClr val="191919"/>
                </a:solidFill>
                <a:latin typeface="Droid Serif"/>
              </a:rPr>
              <a:t> - mailto: scheme inside the href attribute to create a link that opens the user's email program</a:t>
            </a: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658471" y="3243583"/>
            <a:ext cx="5048618" cy="31544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7341" y="3158150"/>
            <a:ext cx="5048618" cy="5547932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651822"/>
            <a:ext cx="8004959" cy="8131564"/>
            <a:chOff x="0" y="0"/>
            <a:chExt cx="12029114" cy="12219363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2155863"/>
            </a:xfrm>
            <a:custGeom>
              <a:avLst/>
              <a:gdLst/>
              <a:ahLst/>
              <a:cxnLst/>
              <a:rect l="l" t="t" r="r" b="b"/>
              <a:pathLst>
                <a:path w="11965614" h="12155863">
                  <a:moveTo>
                    <a:pt x="11872904" y="12155863"/>
                  </a:moveTo>
                  <a:lnTo>
                    <a:pt x="92710" y="12155863"/>
                  </a:lnTo>
                  <a:cubicBezTo>
                    <a:pt x="41910" y="12155863"/>
                    <a:pt x="0" y="12113954"/>
                    <a:pt x="0" y="1206315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2061883"/>
                  </a:lnTo>
                  <a:cubicBezTo>
                    <a:pt x="11965614" y="12113954"/>
                    <a:pt x="11923704" y="12155863"/>
                    <a:pt x="11872904" y="1215586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2219363"/>
            </a:xfrm>
            <a:custGeom>
              <a:avLst/>
              <a:gdLst/>
              <a:ahLst/>
              <a:cxnLst/>
              <a:rect l="l" t="t" r="r" b="b"/>
              <a:pathLst>
                <a:path w="12029114" h="12219363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2094904"/>
                  </a:lnTo>
                  <a:cubicBezTo>
                    <a:pt x="11969424" y="12130463"/>
                    <a:pt x="11940214" y="12159673"/>
                    <a:pt x="11904654" y="12159673"/>
                  </a:cubicBezTo>
                  <a:lnTo>
                    <a:pt x="124460" y="12159673"/>
                  </a:lnTo>
                  <a:cubicBezTo>
                    <a:pt x="88900" y="12159673"/>
                    <a:pt x="59690" y="12130463"/>
                    <a:pt x="59690" y="1209490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2094904"/>
                  </a:lnTo>
                  <a:cubicBezTo>
                    <a:pt x="0" y="12163484"/>
                    <a:pt x="55880" y="12219363"/>
                    <a:pt x="124460" y="12219363"/>
                  </a:cubicBezTo>
                  <a:lnTo>
                    <a:pt x="11904654" y="12219363"/>
                  </a:lnTo>
                  <a:cubicBezTo>
                    <a:pt x="11973234" y="12219363"/>
                    <a:pt x="12029114" y="12163484"/>
                    <a:pt x="12029114" y="12094904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18" name="Freeform 18"/>
          <p:cNvSpPr/>
          <p:nvPr/>
        </p:nvSpPr>
        <p:spPr>
          <a:xfrm>
            <a:off x="11637340" y="3175710"/>
            <a:ext cx="5090875" cy="5683901"/>
          </a:xfrm>
          <a:custGeom>
            <a:avLst/>
            <a:gdLst/>
            <a:ahLst/>
            <a:cxnLst/>
            <a:rect l="l" t="t" r="r" b="b"/>
            <a:pathLst>
              <a:path w="3632200" h="4352290">
                <a:moveTo>
                  <a:pt x="3632200" y="4352290"/>
                </a:moveTo>
                <a:lnTo>
                  <a:pt x="0" y="4352290"/>
                </a:lnTo>
                <a:lnTo>
                  <a:pt x="0" y="0"/>
                </a:lnTo>
                <a:lnTo>
                  <a:pt x="3632200" y="0"/>
                </a:lnTo>
                <a:lnTo>
                  <a:pt x="3632200" y="4352290"/>
                </a:lnTo>
                <a:close/>
                <a:moveTo>
                  <a:pt x="31750" y="4320540"/>
                </a:moveTo>
                <a:lnTo>
                  <a:pt x="3600450" y="4320540"/>
                </a:lnTo>
                <a:lnTo>
                  <a:pt x="3600450" y="31750"/>
                </a:lnTo>
                <a:lnTo>
                  <a:pt x="31750" y="31750"/>
                </a:lnTo>
                <a:lnTo>
                  <a:pt x="31750" y="4320540"/>
                </a:lnTo>
                <a:close/>
              </a:path>
            </a:pathLst>
          </a:custGeom>
          <a:solidFill>
            <a:srgbClr val="191919"/>
          </a:solidFill>
        </p:spPr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9059321" y="3487193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10519294" y="762019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94190" y="2484731"/>
            <a:ext cx="6649810" cy="63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IMAGE ELEMENTS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60968" y="3770297"/>
            <a:ext cx="5509579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 dirty="0" smtClean="0">
                <a:solidFill>
                  <a:srgbClr val="191919"/>
                </a:solidFill>
                <a:latin typeface="Droid Serif"/>
              </a:rPr>
              <a:t>Example:</a:t>
            </a:r>
            <a:endParaRPr lang="en-US" sz="2095" dirty="0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 dirty="0">
              <a:solidFill>
                <a:srgbClr val="191919"/>
              </a:solidFill>
              <a:latin typeface="Droid Serif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760968" y="4868667"/>
            <a:ext cx="6015535" cy="5411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8470" y="3222454"/>
            <a:ext cx="5048618" cy="6797846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3323013">
            <a:off x="13103259" y="-1578177"/>
            <a:ext cx="6797678" cy="564825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 flipV="1">
            <a:off x="-2509380" y="6312175"/>
            <a:ext cx="6745050" cy="499133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655034" y="1581651"/>
            <a:ext cx="8004959" cy="8131564"/>
            <a:chOff x="0" y="0"/>
            <a:chExt cx="12029114" cy="12219363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11965614" cy="12155863"/>
            </a:xfrm>
            <a:custGeom>
              <a:avLst/>
              <a:gdLst/>
              <a:ahLst/>
              <a:cxnLst/>
              <a:rect l="l" t="t" r="r" b="b"/>
              <a:pathLst>
                <a:path w="11965614" h="12155863">
                  <a:moveTo>
                    <a:pt x="11872904" y="12155863"/>
                  </a:moveTo>
                  <a:lnTo>
                    <a:pt x="92710" y="12155863"/>
                  </a:lnTo>
                  <a:cubicBezTo>
                    <a:pt x="41910" y="12155863"/>
                    <a:pt x="0" y="12113954"/>
                    <a:pt x="0" y="1206315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2061883"/>
                  </a:lnTo>
                  <a:cubicBezTo>
                    <a:pt x="11965614" y="12113954"/>
                    <a:pt x="11923704" y="12155863"/>
                    <a:pt x="11872904" y="1215586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029114" cy="12219363"/>
            </a:xfrm>
            <a:custGeom>
              <a:avLst/>
              <a:gdLst/>
              <a:ahLst/>
              <a:cxnLst/>
              <a:rect l="l" t="t" r="r" b="b"/>
              <a:pathLst>
                <a:path w="12029114" h="12219363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2094904"/>
                  </a:lnTo>
                  <a:cubicBezTo>
                    <a:pt x="11969424" y="12130463"/>
                    <a:pt x="11940214" y="12159673"/>
                    <a:pt x="11904654" y="12159673"/>
                  </a:cubicBezTo>
                  <a:lnTo>
                    <a:pt x="124460" y="12159673"/>
                  </a:lnTo>
                  <a:cubicBezTo>
                    <a:pt x="88900" y="12159673"/>
                    <a:pt x="59690" y="12130463"/>
                    <a:pt x="59690" y="1209490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2094904"/>
                  </a:lnTo>
                  <a:cubicBezTo>
                    <a:pt x="0" y="12163484"/>
                    <a:pt x="55880" y="12219363"/>
                    <a:pt x="124460" y="12219363"/>
                  </a:cubicBezTo>
                  <a:lnTo>
                    <a:pt x="11904654" y="12219363"/>
                  </a:lnTo>
                  <a:cubicBezTo>
                    <a:pt x="11973234" y="12219363"/>
                    <a:pt x="12029114" y="12163484"/>
                    <a:pt x="12029114" y="12094904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55034" y="924750"/>
            <a:ext cx="8004959" cy="1041805"/>
            <a:chOff x="0" y="0"/>
            <a:chExt cx="12029114" cy="1565529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11965614" cy="1502029"/>
            </a:xfrm>
            <a:custGeom>
              <a:avLst/>
              <a:gdLst/>
              <a:ahLst/>
              <a:cxnLst/>
              <a:rect l="l" t="t" r="r" b="b"/>
              <a:pathLst>
                <a:path w="11965614" h="1502029">
                  <a:moveTo>
                    <a:pt x="11872904" y="1502029"/>
                  </a:moveTo>
                  <a:lnTo>
                    <a:pt x="92710" y="1502029"/>
                  </a:lnTo>
                  <a:cubicBezTo>
                    <a:pt x="41910" y="1502029"/>
                    <a:pt x="0" y="1460119"/>
                    <a:pt x="0" y="1409319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871634" y="0"/>
                  </a:lnTo>
                  <a:cubicBezTo>
                    <a:pt x="11922434" y="0"/>
                    <a:pt x="11964344" y="41910"/>
                    <a:pt x="11964344" y="92710"/>
                  </a:cubicBezTo>
                  <a:lnTo>
                    <a:pt x="11964344" y="1408049"/>
                  </a:lnTo>
                  <a:cubicBezTo>
                    <a:pt x="11965614" y="1460119"/>
                    <a:pt x="11923704" y="1502029"/>
                    <a:pt x="11872904" y="1502029"/>
                  </a:cubicBezTo>
                  <a:close/>
                </a:path>
              </a:pathLst>
            </a:custGeom>
            <a:solidFill>
              <a:srgbClr val="DAFAB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029114" cy="1565529"/>
            </a:xfrm>
            <a:custGeom>
              <a:avLst/>
              <a:gdLst/>
              <a:ahLst/>
              <a:cxnLst/>
              <a:rect l="l" t="t" r="r" b="b"/>
              <a:pathLst>
                <a:path w="12029114" h="1565529">
                  <a:moveTo>
                    <a:pt x="11904654" y="59690"/>
                  </a:moveTo>
                  <a:cubicBezTo>
                    <a:pt x="11940214" y="59690"/>
                    <a:pt x="11969424" y="88900"/>
                    <a:pt x="11969424" y="124460"/>
                  </a:cubicBezTo>
                  <a:lnTo>
                    <a:pt x="11969424" y="1441069"/>
                  </a:lnTo>
                  <a:cubicBezTo>
                    <a:pt x="11969424" y="1476629"/>
                    <a:pt x="11940214" y="1505839"/>
                    <a:pt x="11904654" y="1505839"/>
                  </a:cubicBezTo>
                  <a:lnTo>
                    <a:pt x="124460" y="1505839"/>
                  </a:lnTo>
                  <a:cubicBezTo>
                    <a:pt x="88900" y="1505839"/>
                    <a:pt x="59690" y="1476629"/>
                    <a:pt x="59690" y="1441069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904654" y="59690"/>
                  </a:lnTo>
                  <a:moveTo>
                    <a:pt x="119046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441069"/>
                  </a:lnTo>
                  <a:cubicBezTo>
                    <a:pt x="0" y="1509649"/>
                    <a:pt x="55880" y="1565529"/>
                    <a:pt x="124460" y="1565529"/>
                  </a:cubicBezTo>
                  <a:lnTo>
                    <a:pt x="11904654" y="1565529"/>
                  </a:lnTo>
                  <a:cubicBezTo>
                    <a:pt x="11973234" y="1565529"/>
                    <a:pt x="12029114" y="1509649"/>
                    <a:pt x="12029114" y="1441069"/>
                  </a:cubicBezTo>
                  <a:lnTo>
                    <a:pt x="12029114" y="124460"/>
                  </a:lnTo>
                  <a:cubicBezTo>
                    <a:pt x="12029114" y="55880"/>
                    <a:pt x="11973234" y="0"/>
                    <a:pt x="11904654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2088317" y="1245949"/>
            <a:ext cx="405873" cy="40587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2760968" y="1245949"/>
            <a:ext cx="405873" cy="40587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3433618" y="1245949"/>
            <a:ext cx="405873" cy="405873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1637341" y="2501848"/>
            <a:ext cx="5090875" cy="720606"/>
            <a:chOff x="0" y="0"/>
            <a:chExt cx="7650097" cy="108286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7586597" cy="1019360"/>
            </a:xfrm>
            <a:custGeom>
              <a:avLst/>
              <a:gdLst/>
              <a:ahLst/>
              <a:cxnLst/>
              <a:rect l="l" t="t" r="r" b="b"/>
              <a:pathLst>
                <a:path w="7586597" h="1019360">
                  <a:moveTo>
                    <a:pt x="7493888" y="1019360"/>
                  </a:moveTo>
                  <a:lnTo>
                    <a:pt x="92710" y="1019360"/>
                  </a:lnTo>
                  <a:cubicBezTo>
                    <a:pt x="41910" y="1019360"/>
                    <a:pt x="0" y="977450"/>
                    <a:pt x="0" y="92665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492617" y="0"/>
                  </a:lnTo>
                  <a:cubicBezTo>
                    <a:pt x="7543417" y="0"/>
                    <a:pt x="7585328" y="41910"/>
                    <a:pt x="7585328" y="92710"/>
                  </a:cubicBezTo>
                  <a:lnTo>
                    <a:pt x="7585328" y="925380"/>
                  </a:lnTo>
                  <a:cubicBezTo>
                    <a:pt x="7586597" y="977450"/>
                    <a:pt x="7544688" y="1019360"/>
                    <a:pt x="7493888" y="10193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650097" cy="1082860"/>
            </a:xfrm>
            <a:custGeom>
              <a:avLst/>
              <a:gdLst/>
              <a:ahLst/>
              <a:cxnLst/>
              <a:rect l="l" t="t" r="r" b="b"/>
              <a:pathLst>
                <a:path w="7650097" h="1082860">
                  <a:moveTo>
                    <a:pt x="7525638" y="59690"/>
                  </a:moveTo>
                  <a:cubicBezTo>
                    <a:pt x="7561197" y="59690"/>
                    <a:pt x="7590407" y="88900"/>
                    <a:pt x="7590407" y="124460"/>
                  </a:cubicBezTo>
                  <a:lnTo>
                    <a:pt x="7590407" y="958400"/>
                  </a:lnTo>
                  <a:cubicBezTo>
                    <a:pt x="7590407" y="993960"/>
                    <a:pt x="7561197" y="1023170"/>
                    <a:pt x="7525638" y="1023170"/>
                  </a:cubicBezTo>
                  <a:lnTo>
                    <a:pt x="124460" y="1023170"/>
                  </a:lnTo>
                  <a:cubicBezTo>
                    <a:pt x="88900" y="1023170"/>
                    <a:pt x="59690" y="993960"/>
                    <a:pt x="59690" y="95840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525638" y="59690"/>
                  </a:lnTo>
                  <a:moveTo>
                    <a:pt x="752563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58400"/>
                  </a:lnTo>
                  <a:cubicBezTo>
                    <a:pt x="0" y="1026980"/>
                    <a:pt x="55880" y="1082860"/>
                    <a:pt x="124460" y="1082860"/>
                  </a:cubicBezTo>
                  <a:lnTo>
                    <a:pt x="7525638" y="1082860"/>
                  </a:lnTo>
                  <a:cubicBezTo>
                    <a:pt x="7594217" y="1082860"/>
                    <a:pt x="7650097" y="1026980"/>
                    <a:pt x="7650097" y="958400"/>
                  </a:cubicBezTo>
                  <a:lnTo>
                    <a:pt x="7650097" y="124460"/>
                  </a:lnTo>
                  <a:cubicBezTo>
                    <a:pt x="7650097" y="55880"/>
                    <a:pt x="7594217" y="0"/>
                    <a:pt x="7525638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11943116" y="2700632"/>
            <a:ext cx="303989" cy="303989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12446915" y="2700632"/>
            <a:ext cx="303989" cy="303989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12950715" y="2700632"/>
            <a:ext cx="303989" cy="30398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 l="33729"/>
          <a:stretch>
            <a:fillRect/>
          </a:stretch>
        </p:blipFill>
        <p:spPr>
          <a:xfrm>
            <a:off x="8880406" y="3225286"/>
            <a:ext cx="3035790" cy="704312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rcRect/>
          <a:stretch>
            <a:fillRect/>
          </a:stretch>
        </p:blipFill>
        <p:spPr>
          <a:xfrm>
            <a:off x="9863277" y="7895109"/>
            <a:ext cx="2236095" cy="182546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494190" y="2484731"/>
            <a:ext cx="6649810" cy="63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0"/>
              </a:lnSpc>
            </a:pPr>
            <a:r>
              <a:rPr lang="en-US" sz="5500">
                <a:solidFill>
                  <a:srgbClr val="191919"/>
                </a:solidFill>
                <a:latin typeface="Bernoru"/>
              </a:rPr>
              <a:t>LIST ELEMENTS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60968" y="3707107"/>
            <a:ext cx="5509579" cy="4493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>
                <a:solidFill>
                  <a:srgbClr val="191919"/>
                </a:solidFill>
                <a:latin typeface="Droid Serif"/>
              </a:rPr>
              <a:t>There are an unordered list, an ordered list, HTML description list</a:t>
            </a:r>
          </a:p>
          <a:p>
            <a:pPr marL="452388" lvl="1" indent="-226194">
              <a:lnSpc>
                <a:spcPts val="2723"/>
              </a:lnSpc>
              <a:buFont typeface="Arial"/>
              <a:buChar char="•"/>
            </a:pPr>
            <a:r>
              <a:rPr lang="en-US" sz="2095">
                <a:solidFill>
                  <a:srgbClr val="191919"/>
                </a:solidFill>
                <a:latin typeface="Droid Serif"/>
              </a:rPr>
              <a:t>Each list has:</a:t>
            </a:r>
          </a:p>
          <a:p>
            <a:pPr>
              <a:lnSpc>
                <a:spcPts val="2723"/>
              </a:lnSpc>
            </a:pPr>
            <a:endParaRPr lang="en-US" sz="2095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17" tooltip="https://www.w3schools.com/tags/tag_ul.asp"/>
              </a:rPr>
              <a:t>&lt;ul&gt;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Defines an unordered list</a:t>
            </a: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18" tooltip="https://www.w3schools.com/tags/tag_ol.asp"/>
              </a:rPr>
              <a:t>&lt;ol&gt;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Defines an ordered list</a:t>
            </a: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19" tooltip="https://www.w3schools.com/tags/tag_li.asp"/>
              </a:rPr>
              <a:t>&lt;li&gt;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Defines a list item</a:t>
            </a: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20" tooltip="https://www.w3schools.com/tags/tag_dl.asp"/>
              </a:rPr>
              <a:t>&lt;dl&gt;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Defines a description list</a:t>
            </a: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21" tooltip="https://www.w3schools.com/tags/tag_dt.asp"/>
              </a:rPr>
              <a:t>&lt;dt&gt;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Defines a term in a description list</a:t>
            </a:r>
          </a:p>
          <a:p>
            <a:pPr>
              <a:lnSpc>
                <a:spcPts val="2723"/>
              </a:lnSpc>
            </a:pPr>
            <a:r>
              <a:rPr lang="en-US" sz="2095">
                <a:solidFill>
                  <a:srgbClr val="191919"/>
                </a:solidFill>
                <a:latin typeface="Droid Serif"/>
                <a:hlinkClick r:id="rId22" tooltip="https://www.w3schools.com/tags/tag_dd.asp"/>
              </a:rPr>
              <a:t>&lt;dd&gt;</a:t>
            </a:r>
            <a:r>
              <a:rPr lang="en-US" sz="2095">
                <a:solidFill>
                  <a:srgbClr val="191919"/>
                </a:solidFill>
                <a:latin typeface="Droid Serif"/>
              </a:rPr>
              <a:t> Describes the term in a description list</a:t>
            </a:r>
          </a:p>
          <a:p>
            <a:pPr>
              <a:lnSpc>
                <a:spcPts val="2723"/>
              </a:lnSpc>
            </a:pPr>
            <a:endParaRPr lang="en-US" sz="2095">
              <a:solidFill>
                <a:srgbClr val="191919"/>
              </a:solidFill>
              <a:latin typeface="Droid Serif"/>
            </a:endParaRPr>
          </a:p>
          <a:p>
            <a:pPr>
              <a:lnSpc>
                <a:spcPts val="2723"/>
              </a:lnSpc>
            </a:pPr>
            <a:endParaRPr lang="en-US" sz="2095">
              <a:solidFill>
                <a:srgbClr val="191919"/>
              </a:solidFill>
              <a:latin typeface="Droid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653</Words>
  <Application>Microsoft Office PowerPoint</Application>
  <PresentationFormat>Custom</PresentationFormat>
  <Paragraphs>154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Bernoru</vt:lpstr>
      <vt:lpstr>Gaegu Bold</vt:lpstr>
      <vt:lpstr>Droid Serif</vt:lpstr>
      <vt:lpstr>Calibri</vt:lpstr>
      <vt:lpstr>Droid Serif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cp:lastModifiedBy>Tran Vy</cp:lastModifiedBy>
  <cp:revision>16</cp:revision>
  <dcterms:created xsi:type="dcterms:W3CDTF">2006-08-16T00:00:00Z</dcterms:created>
  <dcterms:modified xsi:type="dcterms:W3CDTF">2023-03-08T18:22:43Z</dcterms:modified>
  <dc:identifier>DAFcl6Zpw_w</dc:identifier>
</cp:coreProperties>
</file>

<file path=docProps/thumbnail.jpeg>
</file>